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9" r:id="rId6"/>
    <p:sldId id="270" r:id="rId7"/>
    <p:sldId id="272" r:id="rId8"/>
    <p:sldId id="260" r:id="rId9"/>
    <p:sldId id="261" r:id="rId10"/>
    <p:sldId id="262" r:id="rId11"/>
    <p:sldId id="263" r:id="rId12"/>
    <p:sldId id="264" r:id="rId13"/>
    <p:sldId id="265" r:id="rId14"/>
    <p:sldId id="274" r:id="rId15"/>
    <p:sldId id="276" r:id="rId16"/>
    <p:sldId id="266" r:id="rId17"/>
    <p:sldId id="278"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69" autoAdjust="0"/>
  </p:normalViewPr>
  <p:slideViewPr>
    <p:cSldViewPr>
      <p:cViewPr>
        <p:scale>
          <a:sx n="72" d="100"/>
          <a:sy n="72" d="100"/>
        </p:scale>
        <p:origin x="-2118" y="-7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0CC9B-027E-49D9-9157-EB8DA734D7F7}" type="datetimeFigureOut">
              <a:rPr lang="en-US" smtClean="0"/>
              <a:t>3/9/2011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0B25F4-B945-414F-9DF1-D5A039224F08}" type="slidenum">
              <a:rPr lang="en-US" smtClean="0"/>
              <a:t>‹#›</a:t>
            </a:fld>
            <a:endParaRPr lang="en-US"/>
          </a:p>
        </p:txBody>
      </p:sp>
    </p:spTree>
    <p:extLst>
      <p:ext uri="{BB962C8B-B14F-4D97-AF65-F5344CB8AC3E}">
        <p14:creationId xmlns:p14="http://schemas.microsoft.com/office/powerpoint/2010/main" val="408661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1</a:t>
            </a:fld>
            <a:endParaRPr lang="en-US"/>
          </a:p>
        </p:txBody>
      </p:sp>
    </p:spTree>
    <p:extLst>
      <p:ext uri="{BB962C8B-B14F-4D97-AF65-F5344CB8AC3E}">
        <p14:creationId xmlns:p14="http://schemas.microsoft.com/office/powerpoint/2010/main" val="2396002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10</a:t>
            </a:fld>
            <a:endParaRPr lang="en-US"/>
          </a:p>
        </p:txBody>
      </p:sp>
    </p:spTree>
    <p:extLst>
      <p:ext uri="{BB962C8B-B14F-4D97-AF65-F5344CB8AC3E}">
        <p14:creationId xmlns:p14="http://schemas.microsoft.com/office/powerpoint/2010/main" val="354401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11</a:t>
            </a:fld>
            <a:endParaRPr lang="en-US"/>
          </a:p>
        </p:txBody>
      </p:sp>
    </p:spTree>
    <p:extLst>
      <p:ext uri="{BB962C8B-B14F-4D97-AF65-F5344CB8AC3E}">
        <p14:creationId xmlns:p14="http://schemas.microsoft.com/office/powerpoint/2010/main" val="1109309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12</a:t>
            </a:fld>
            <a:endParaRPr lang="en-US"/>
          </a:p>
        </p:txBody>
      </p:sp>
    </p:spTree>
    <p:extLst>
      <p:ext uri="{BB962C8B-B14F-4D97-AF65-F5344CB8AC3E}">
        <p14:creationId xmlns:p14="http://schemas.microsoft.com/office/powerpoint/2010/main" val="1517819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13</a:t>
            </a:fld>
            <a:endParaRPr lang="en-US"/>
          </a:p>
        </p:txBody>
      </p:sp>
    </p:spTree>
    <p:extLst>
      <p:ext uri="{BB962C8B-B14F-4D97-AF65-F5344CB8AC3E}">
        <p14:creationId xmlns:p14="http://schemas.microsoft.com/office/powerpoint/2010/main" val="29439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I mentioned earlier, we realized in 2007, within a year of starting the maintenance group, that most of the problems being reported on our library website’s “report a problem” feature were coming to us to resolve.  Since we were handling the lion’s share of the problems, it made sense that we just take over the task of monitoring the ‘report a problem’ email list.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move has given us a number of advantages.  We have really good coverage for each problem, because five people see the message.  We might have two or three people out, but almost never all five.  And rarely four, although we have four people out of the office today, and Derrik is holding down the fort.  Everybody has their own way of handling it.  Some folks like to have a special sound go off on their email when a </a:t>
            </a:r>
            <a:r>
              <a:rPr lang="en-US" sz="1200" kern="1200" dirty="0" err="1" smtClean="0">
                <a:solidFill>
                  <a:schemeClr val="tx1"/>
                </a:solidFill>
                <a:effectLst/>
                <a:latin typeface="+mn-lt"/>
                <a:ea typeface="+mn-ea"/>
                <a:cs typeface="+mn-cs"/>
              </a:rPr>
              <a:t>Fixzak</a:t>
            </a:r>
            <a:r>
              <a:rPr lang="en-US" sz="1200" kern="1200" dirty="0" smtClean="0">
                <a:solidFill>
                  <a:schemeClr val="tx1"/>
                </a:solidFill>
                <a:effectLst/>
                <a:latin typeface="+mn-lt"/>
                <a:ea typeface="+mn-ea"/>
                <a:cs typeface="+mn-cs"/>
              </a:rPr>
              <a:t> message comes through, others have the messages go to a particular folder,</a:t>
            </a:r>
            <a:r>
              <a:rPr lang="en-US" sz="1200" kern="1200" baseline="0" dirty="0" smtClean="0">
                <a:solidFill>
                  <a:schemeClr val="tx1"/>
                </a:solidFill>
                <a:effectLst/>
                <a:latin typeface="+mn-lt"/>
                <a:ea typeface="+mn-ea"/>
                <a:cs typeface="+mn-cs"/>
              </a:rPr>
              <a:t> but we tend to have a set of eyes on each email pretty quickly.</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By having people with different primary responsibilities looking at the messages, we can handle any sort of Technical Services related problems that arise.  We have people who can handle e-resource licensing, acquisitions, and cataloging problems.  We haven’t timed it, but it seems like we get faster turnaround than we did when the systems guys were the initial filter, frequently solving issues within the hour, if not sooner.  So our systems guys like this set-up, because they don’t have to mess around with the troubleshooting message, unless the problem has something to do with Systems.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don’t have a lot of overlap with five people working, or at least less than you’d think.  We observe what I like to call “Outfield Rules.”  Those</a:t>
            </a:r>
            <a:r>
              <a:rPr lang="en-US" sz="1200" kern="1200" baseline="0" dirty="0" smtClean="0">
                <a:solidFill>
                  <a:schemeClr val="tx1"/>
                </a:solidFill>
                <a:effectLst/>
                <a:latin typeface="+mn-lt"/>
                <a:ea typeface="+mn-ea"/>
                <a:cs typeface="+mn-cs"/>
              </a:rPr>
              <a:t> of you who know me probably figured I’d find a way to work baseball into this presentation.  By “Outfield Rules” I mean s</a:t>
            </a:r>
            <a:r>
              <a:rPr lang="en-US" sz="1200" kern="1200" dirty="0" smtClean="0">
                <a:solidFill>
                  <a:schemeClr val="tx1"/>
                </a:solidFill>
                <a:effectLst/>
                <a:latin typeface="+mn-lt"/>
                <a:ea typeface="+mn-ea"/>
                <a:cs typeface="+mn-cs"/>
              </a:rPr>
              <a:t>omebody calls, “I got it,” and they flag down the problem.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Currently, we get about 10 messages per month, on average.  It usually spikes a bit around finals time,</a:t>
            </a:r>
            <a:r>
              <a:rPr lang="en-US" sz="1200" kern="1200" baseline="0" dirty="0" smtClean="0">
                <a:solidFill>
                  <a:schemeClr val="tx1"/>
                </a:solidFill>
                <a:effectLst/>
                <a:latin typeface="+mn-lt"/>
                <a:ea typeface="+mn-ea"/>
                <a:cs typeface="+mn-cs"/>
              </a:rPr>
              <a:t> as you might expect.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632631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632631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16</a:t>
            </a:fld>
            <a:endParaRPr lang="en-US"/>
          </a:p>
        </p:txBody>
      </p:sp>
    </p:spTree>
    <p:extLst>
      <p:ext uri="{BB962C8B-B14F-4D97-AF65-F5344CB8AC3E}">
        <p14:creationId xmlns:p14="http://schemas.microsoft.com/office/powerpoint/2010/main" val="2880027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880027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88002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2</a:t>
            </a:fld>
            <a:endParaRPr lang="en-US"/>
          </a:p>
        </p:txBody>
      </p:sp>
    </p:spTree>
    <p:extLst>
      <p:ext uri="{BB962C8B-B14F-4D97-AF65-F5344CB8AC3E}">
        <p14:creationId xmlns:p14="http://schemas.microsoft.com/office/powerpoint/2010/main" val="3926695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0B25F4-B945-414F-9DF1-D5A039224F08}" type="slidenum">
              <a:rPr lang="en-US" smtClean="0"/>
              <a:t>3</a:t>
            </a:fld>
            <a:endParaRPr lang="en-US"/>
          </a:p>
        </p:txBody>
      </p:sp>
    </p:spTree>
    <p:extLst>
      <p:ext uri="{BB962C8B-B14F-4D97-AF65-F5344CB8AC3E}">
        <p14:creationId xmlns:p14="http://schemas.microsoft.com/office/powerpoint/2010/main" val="1250213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4</a:t>
            </a:fld>
            <a:endParaRPr lang="en-US"/>
          </a:p>
        </p:txBody>
      </p:sp>
    </p:spTree>
    <p:extLst>
      <p:ext uri="{BB962C8B-B14F-4D97-AF65-F5344CB8AC3E}">
        <p14:creationId xmlns:p14="http://schemas.microsoft.com/office/powerpoint/2010/main" val="163263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I’m going to tell you the story of how our group, that we call </a:t>
            </a:r>
            <a:r>
              <a:rPr lang="en-US" sz="1200" kern="1200" dirty="0" err="1" smtClean="0">
                <a:solidFill>
                  <a:schemeClr val="tx1"/>
                </a:solidFill>
                <a:effectLst/>
                <a:latin typeface="+mn-lt"/>
                <a:ea typeface="+mn-ea"/>
                <a:cs typeface="+mn-cs"/>
              </a:rPr>
              <a:t>FixZak</a:t>
            </a:r>
            <a:r>
              <a:rPr lang="en-US" sz="1200" kern="1200" dirty="0" smtClean="0">
                <a:solidFill>
                  <a:schemeClr val="tx1"/>
                </a:solidFill>
                <a:effectLst/>
                <a:latin typeface="+mn-lt"/>
                <a:ea typeface="+mn-ea"/>
                <a:cs typeface="+mn-cs"/>
              </a:rPr>
              <a:t> evolved over the years.  We began with a very disjointed system, but over time, through trial and error, we’ve developed what I think is a pretty good system.  I don’t mean to bury you in detail, but I think it might be illustrative to show the circuitous route we took as we found our way.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I’m going to frame this story around the working relationship between myself and Carol Cramer, our Head of Collection Management, who can’t be here today, because she somehow thought it more important to spend her tenth anniversary with her husband.  Go figure.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I started at Wake over eight years ago, I was hired as the Serials Cataloger in Technical Services.  Carol was already onboard as the Electronic Resources Librarian, and was in the Reference Department, and mostly worked as a reference librarian.  She turned on our access to electronic journals, and I cataloged them, but there was no direct line of communication between us.  We never talked about our work.  It’s not that we didn’t get along, we were both just following the previously established pattern.  That picture</a:t>
            </a:r>
            <a:r>
              <a:rPr lang="en-US" sz="1200" kern="1200" baseline="0" dirty="0" smtClean="0">
                <a:solidFill>
                  <a:schemeClr val="tx1"/>
                </a:solidFill>
                <a:effectLst/>
                <a:latin typeface="+mn-lt"/>
                <a:ea typeface="+mn-ea"/>
                <a:cs typeface="+mn-cs"/>
              </a:rPr>
              <a:t> up there is supposed to represent us, but they look </a:t>
            </a:r>
            <a:r>
              <a:rPr lang="en-US" sz="1200" kern="1200" baseline="0" dirty="0" err="1" smtClean="0">
                <a:solidFill>
                  <a:schemeClr val="tx1"/>
                </a:solidFill>
                <a:effectLst/>
                <a:latin typeface="+mn-lt"/>
                <a:ea typeface="+mn-ea"/>
                <a:cs typeface="+mn-cs"/>
              </a:rPr>
              <a:t>kinda</a:t>
            </a:r>
            <a:r>
              <a:rPr lang="en-US" sz="1200" kern="1200" baseline="0" dirty="0" smtClean="0">
                <a:solidFill>
                  <a:schemeClr val="tx1"/>
                </a:solidFill>
                <a:effectLst/>
                <a:latin typeface="+mn-lt"/>
                <a:ea typeface="+mn-ea"/>
                <a:cs typeface="+mn-cs"/>
              </a:rPr>
              <a:t> mad.  We weren’t mad, we just didn’t talk.  Anyway, in our process at the time, o</a:t>
            </a:r>
            <a:r>
              <a:rPr lang="en-US" sz="1200" kern="1200" dirty="0" smtClean="0">
                <a:solidFill>
                  <a:schemeClr val="tx1"/>
                </a:solidFill>
                <a:effectLst/>
                <a:latin typeface="+mn-lt"/>
                <a:ea typeface="+mn-ea"/>
                <a:cs typeface="+mn-cs"/>
              </a:rPr>
              <a:t>ur Collection Development librarian would select titles and deal with the licensing, then she would tell Chris to purchase the title.  He would let Carol know to turn it on, and tell me to catalog the title, but there was an odd, pointless gap in the communication chain between the person who turned on access and the person who cataloged the title and made it visible to the public.  Oh, not to mention, a systems person was responsible for adding the title to an A-to-Z list for e-journals.  All in all, it was a disconnected system, with poor communication channels that led to frequent confusion.</a:t>
            </a:r>
          </a:p>
          <a:p>
            <a:endParaRPr lang="en-US" dirty="0"/>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3263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a couple of years, Carol and I started to talk about how we should have some sort of more regular communication, but we weren’t even sure exactly what information we needed to share, just that we needed to share *something*.  Around 2005 or 2006, the library started looking at buying our first link resolver, and Carol and I were brought into the group looking it over, along with our catalog maintenance guy, Waits </a:t>
            </a:r>
            <a:r>
              <a:rPr lang="en-US" sz="1200" kern="1200" dirty="0" err="1" smtClean="0">
                <a:solidFill>
                  <a:schemeClr val="tx1"/>
                </a:solidFill>
                <a:effectLst/>
                <a:latin typeface="+mn-lt"/>
                <a:ea typeface="+mn-ea"/>
                <a:cs typeface="+mn-cs"/>
              </a:rPr>
              <a:t>Raulerson</a:t>
            </a:r>
            <a:r>
              <a:rPr lang="en-US" sz="1200" kern="1200" dirty="0" smtClean="0">
                <a:solidFill>
                  <a:schemeClr val="tx1"/>
                </a:solidFill>
                <a:effectLst/>
                <a:latin typeface="+mn-lt"/>
                <a:ea typeface="+mn-ea"/>
                <a:cs typeface="+mn-cs"/>
              </a:rPr>
              <a:t>.  We soon realized that the degree of maintenance that the link resolver required, especially the upkeep of the knowledge base listing our holdings, was probably too much for any one person to add to his or her job, so the three of us began meeting to handle the management this task.  We decided to make it a weekly thing, because we were all learning how to do this, and knew that if we didn’t force ourselves to get together regularly, we might forget how to do this stuff.  So we set up</a:t>
            </a:r>
            <a:r>
              <a:rPr lang="en-US" sz="1200" kern="1200" baseline="0" dirty="0" smtClean="0">
                <a:solidFill>
                  <a:schemeClr val="tx1"/>
                </a:solidFill>
                <a:effectLst/>
                <a:latin typeface="+mn-lt"/>
                <a:ea typeface="+mn-ea"/>
                <a:cs typeface="+mn-cs"/>
              </a:rPr>
              <a:t> a regular two hour meeting on Thursday afternoons, which continues to this day.</a:t>
            </a:r>
            <a:endParaRPr lang="en-US" sz="1200" kern="1200" dirty="0" smtClean="0">
              <a:solidFill>
                <a:schemeClr val="tx1"/>
              </a:solidFill>
              <a:effectLst/>
              <a:latin typeface="+mn-lt"/>
              <a:ea typeface="+mn-ea"/>
              <a:cs typeface="+mn-cs"/>
            </a:endParaRPr>
          </a:p>
          <a:p>
            <a:endParaRPr lang="en-US" dirty="0" smtClean="0"/>
          </a:p>
          <a:p>
            <a:r>
              <a:rPr lang="en-US" sz="1200" kern="1200" dirty="0" smtClean="0">
                <a:solidFill>
                  <a:schemeClr val="tx1"/>
                </a:solidFill>
                <a:effectLst/>
                <a:latin typeface="+mn-lt"/>
                <a:ea typeface="+mn-ea"/>
                <a:cs typeface="+mn-cs"/>
              </a:rPr>
              <a:t>At this time, a lot of our work involved resolving problems with broken links to e-journal articles, and helping patrons find what they were looking for.  We found out about this from our general “report a problem” feature that is in our catalog, A-to-Z journal list, database list, etc.  These complaints were emailed to our systems guys who would send the messages to us.  In 2007, we realized that the three of us were fielding almost all the reported problems that were coming in, so we offered to be the first stop for all the “report a problem” emails.  We set up a listserv with just three members, Carol, Waits and me, and we called this listserv </a:t>
            </a:r>
            <a:r>
              <a:rPr lang="en-US" sz="1200" kern="1200" dirty="0" err="1" smtClean="0">
                <a:solidFill>
                  <a:schemeClr val="tx1"/>
                </a:solidFill>
                <a:effectLst/>
                <a:latin typeface="+mn-lt"/>
                <a:ea typeface="+mn-ea"/>
                <a:cs typeface="+mn-cs"/>
              </a:rPr>
              <a:t>FixZak</a:t>
            </a:r>
            <a:r>
              <a:rPr lang="en-US" sz="1200" kern="1200" dirty="0" smtClean="0">
                <a:solidFill>
                  <a:schemeClr val="tx1"/>
                </a:solidFill>
                <a:effectLst/>
                <a:latin typeface="+mn-lt"/>
                <a:ea typeface="+mn-ea"/>
                <a:cs typeface="+mn-cs"/>
              </a:rPr>
              <a:t>.  Why </a:t>
            </a:r>
            <a:r>
              <a:rPr lang="en-US" sz="1200" kern="1200" dirty="0" err="1" smtClean="0">
                <a:solidFill>
                  <a:schemeClr val="tx1"/>
                </a:solidFill>
                <a:effectLst/>
                <a:latin typeface="+mn-lt"/>
                <a:ea typeface="+mn-ea"/>
                <a:cs typeface="+mn-cs"/>
              </a:rPr>
              <a:t>FixZak</a:t>
            </a:r>
            <a:r>
              <a:rPr lang="en-US" sz="1200" kern="1200" dirty="0" smtClean="0">
                <a:solidFill>
                  <a:schemeClr val="tx1"/>
                </a:solidFill>
                <a:effectLst/>
                <a:latin typeface="+mn-lt"/>
                <a:ea typeface="+mn-ea"/>
                <a:cs typeface="+mn-cs"/>
              </a:rPr>
              <a:t>?  Well, the Z. in Z. Smith Reynolds Library stands for Zachary, and we have had a tradition of using Zak in naming stuff around the library.  Like our email a reference librarian service is called </a:t>
            </a:r>
            <a:r>
              <a:rPr lang="en-US" sz="1200" kern="1200" dirty="0" err="1" smtClean="0">
                <a:solidFill>
                  <a:schemeClr val="tx1"/>
                </a:solidFill>
                <a:effectLst/>
                <a:latin typeface="+mn-lt"/>
                <a:ea typeface="+mn-ea"/>
                <a:cs typeface="+mn-cs"/>
              </a:rPr>
              <a:t>AskZak</a:t>
            </a:r>
            <a:r>
              <a:rPr lang="en-US" sz="1200" kern="1200" dirty="0" smtClean="0">
                <a:solidFill>
                  <a:schemeClr val="tx1"/>
                </a:solidFill>
                <a:effectLst/>
                <a:latin typeface="+mn-lt"/>
                <a:ea typeface="+mn-ea"/>
                <a:cs typeface="+mn-cs"/>
              </a:rPr>
              <a:t>.  The name </a:t>
            </a:r>
            <a:r>
              <a:rPr lang="en-US" sz="1200" kern="1200" dirty="0" err="1" smtClean="0">
                <a:solidFill>
                  <a:schemeClr val="tx1"/>
                </a:solidFill>
                <a:effectLst/>
                <a:latin typeface="+mn-lt"/>
                <a:ea typeface="+mn-ea"/>
                <a:cs typeface="+mn-cs"/>
              </a:rPr>
              <a:t>FixZak</a:t>
            </a:r>
            <a:r>
              <a:rPr lang="en-US" sz="1200" kern="1200" baseline="0" dirty="0" smtClean="0">
                <a:solidFill>
                  <a:schemeClr val="tx1"/>
                </a:solidFill>
                <a:effectLst/>
                <a:latin typeface="+mn-lt"/>
                <a:ea typeface="+mn-ea"/>
                <a:cs typeface="+mn-cs"/>
              </a:rPr>
              <a:t> has come to be an in-house term for our whole operation of cooperative management of e-resources.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32631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Also, in 2007, Carol moved from Reference to Technical Services, working in our Collection Development unit.  She started learning about licensing and began on the path that led her to become our Head of Collection Management.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That same year, Waits left the library to pursue a degree in accounting (I guess the excitement of the library world was a little too much for him to handle).  So now, Carol and I were working on the same team and in much more frequent contact, but we were losing one of our </a:t>
            </a:r>
            <a:r>
              <a:rPr lang="en-US" sz="1200" kern="1200" dirty="0" err="1" smtClean="0">
                <a:solidFill>
                  <a:schemeClr val="tx1"/>
                </a:solidFill>
                <a:effectLst/>
                <a:latin typeface="+mn-lt"/>
                <a:ea typeface="+mn-ea"/>
                <a:cs typeface="+mn-cs"/>
              </a:rPr>
              <a:t>FixZak</a:t>
            </a:r>
            <a:r>
              <a:rPr lang="en-US" sz="1200" kern="1200" dirty="0" smtClean="0">
                <a:solidFill>
                  <a:schemeClr val="tx1"/>
                </a:solidFill>
                <a:effectLst/>
                <a:latin typeface="+mn-lt"/>
                <a:ea typeface="+mn-ea"/>
                <a:cs typeface="+mn-cs"/>
              </a:rPr>
              <a:t> team members.  We started looking around our team for a likely replacement.</a:t>
            </a:r>
            <a:r>
              <a:rPr lang="en-US" sz="1200" kern="1200" baseline="0" dirty="0" smtClean="0">
                <a:solidFill>
                  <a:schemeClr val="tx1"/>
                </a:solidFill>
                <a:effectLst/>
                <a:latin typeface="+mn-lt"/>
                <a:ea typeface="+mn-ea"/>
                <a:cs typeface="+mn-cs"/>
              </a:rPr>
              <a:t>  We had to find someone willing to learn the process, who could handle the daunting learning curve involved, and who had the flexibility in their schedule to fit in a standing meeting and new work responsibilities.  With those criteria in mind, we </a:t>
            </a:r>
            <a:r>
              <a:rPr lang="en-US" sz="1200" kern="1200" dirty="0" smtClean="0">
                <a:solidFill>
                  <a:schemeClr val="tx1"/>
                </a:solidFill>
                <a:effectLst/>
                <a:latin typeface="+mn-lt"/>
                <a:ea typeface="+mn-ea"/>
                <a:cs typeface="+mn-cs"/>
              </a:rPr>
              <a:t>invited Linda </a:t>
            </a:r>
            <a:r>
              <a:rPr lang="en-US" sz="1200" kern="1200" dirty="0" err="1" smtClean="0">
                <a:solidFill>
                  <a:schemeClr val="tx1"/>
                </a:solidFill>
                <a:effectLst/>
                <a:latin typeface="+mn-lt"/>
                <a:ea typeface="+mn-ea"/>
                <a:cs typeface="+mn-cs"/>
              </a:rPr>
              <a:t>Ziglar</a:t>
            </a:r>
            <a:r>
              <a:rPr lang="en-US" sz="1200" kern="1200" dirty="0" smtClean="0">
                <a:solidFill>
                  <a:schemeClr val="tx1"/>
                </a:solidFill>
                <a:effectLst/>
                <a:latin typeface="+mn-lt"/>
                <a:ea typeface="+mn-ea"/>
                <a:cs typeface="+mn-cs"/>
              </a:rPr>
              <a:t>, from our Serials Acquisitions unit to join us.  She brought in an understanding of acquisitions practices that we had been missing in the group, which helped us better diagnose problems as they arose.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By 2008, the amount of maintenance work had really grown.  By then, we had begun purchasing bibliographic records for electronic journals from a vendor, as well as using their link resolver and A-to-Z list, and each of those services required some maintenance work on our end.  So we invited Chris to join our group to help keep up.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That helped for a while, but the amount of maintenance work that we had left Carol with an ever diminishing amount of time for handling licensing problems and other issues, so in early 2009, we were able to bring in a new Electronic Resources Librarian, Derrik Hiatt.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that point, we had completed our winding journey to where we are now with </a:t>
            </a:r>
            <a:r>
              <a:rPr lang="en-US" sz="1200" kern="1200" dirty="0" err="1" smtClean="0">
                <a:solidFill>
                  <a:schemeClr val="tx1"/>
                </a:solidFill>
                <a:effectLst/>
                <a:latin typeface="+mn-lt"/>
                <a:ea typeface="+mn-ea"/>
                <a:cs typeface="+mn-cs"/>
              </a:rPr>
              <a:t>FixZak</a:t>
            </a:r>
            <a:r>
              <a:rPr lang="en-US" sz="1200" kern="1200" dirty="0" smtClean="0">
                <a:solidFill>
                  <a:schemeClr val="tx1"/>
                </a:solidFill>
                <a:effectLst/>
                <a:latin typeface="+mn-lt"/>
                <a:ea typeface="+mn-ea"/>
                <a:cs typeface="+mn-cs"/>
              </a:rPr>
              <a:t>, a group of five staff members who handle the ongoing maintenance of our e-journal collections, as well as the troubleshooting of our patron reported access problems.  Let’s turn now to talk more about how our regular maintenance process works.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0B25F4-B945-414F-9DF1-D5A039224F08}"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32631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8</a:t>
            </a:fld>
            <a:endParaRPr lang="en-US"/>
          </a:p>
        </p:txBody>
      </p:sp>
    </p:spTree>
    <p:extLst>
      <p:ext uri="{BB962C8B-B14F-4D97-AF65-F5344CB8AC3E}">
        <p14:creationId xmlns:p14="http://schemas.microsoft.com/office/powerpoint/2010/main" val="13638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B25F4-B945-414F-9DF1-D5A039224F08}" type="slidenum">
              <a:rPr lang="en-US" smtClean="0"/>
              <a:t>9</a:t>
            </a:fld>
            <a:endParaRPr lang="en-US"/>
          </a:p>
        </p:txBody>
      </p:sp>
    </p:spTree>
    <p:extLst>
      <p:ext uri="{BB962C8B-B14F-4D97-AF65-F5344CB8AC3E}">
        <p14:creationId xmlns:p14="http://schemas.microsoft.com/office/powerpoint/2010/main" val="2294835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D32A84-0780-4FDF-8A25-EACACB41CA75}" type="datetimeFigureOut">
              <a:rPr lang="en-US" smtClean="0"/>
              <a:t>3/9/2011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BA6225-EF79-42BB-9D10-7314F33234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A6225-EF79-42BB-9D10-7314F33234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A6225-EF79-42BB-9D10-7314F33234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A6225-EF79-42BB-9D10-7314F33234B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BA6225-EF79-42BB-9D10-7314F33234B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BA6225-EF79-42BB-9D10-7314F33234B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BA6225-EF79-42BB-9D10-7314F33234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BA6225-EF79-42BB-9D10-7314F33234B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D32A84-0780-4FDF-8A25-EACACB41CA75}" type="datetimeFigureOut">
              <a:rPr lang="en-US" smtClean="0"/>
              <a:t>3/9/2011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BA6225-EF79-42BB-9D10-7314F33234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FD32A84-0780-4FDF-8A25-EACACB41CA75}" type="datetimeFigureOut">
              <a:rPr lang="en-US" smtClean="0"/>
              <a:t>3/9/2011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BA6225-EF79-42BB-9D10-7314F33234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D32A84-0780-4FDF-8A25-EACACB41CA75}" type="datetimeFigureOut">
              <a:rPr lang="en-US" smtClean="0"/>
              <a:t>3/9/2011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BA6225-EF79-42BB-9D10-7314F33234B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D32A84-0780-4FDF-8A25-EACACB41CA75}" type="datetimeFigureOut">
              <a:rPr lang="en-US" smtClean="0"/>
              <a:t>3/9/2011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BA6225-EF79-42BB-9D10-7314F33234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kelleys@wfu.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burriscj@wf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FixZak</a:t>
            </a:r>
            <a:r>
              <a:rPr lang="en-US" dirty="0"/>
              <a:t>: A Collaborative Approach to Electronic Resource Maintenance</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Christian Burris and Steve Kelley</a:t>
            </a:r>
          </a:p>
          <a:p>
            <a:r>
              <a:rPr lang="en-US" dirty="0" smtClean="0"/>
              <a:t>North Carolina Serials Conference</a:t>
            </a:r>
          </a:p>
          <a:p>
            <a:r>
              <a:rPr lang="en-US" dirty="0" smtClean="0"/>
              <a:t>March 10, 2011</a:t>
            </a:r>
            <a:endParaRPr lang="en-US" dirty="0"/>
          </a:p>
        </p:txBody>
      </p:sp>
    </p:spTree>
    <p:extLst>
      <p:ext uri="{BB962C8B-B14F-4D97-AF65-F5344CB8AC3E}">
        <p14:creationId xmlns:p14="http://schemas.microsoft.com/office/powerpoint/2010/main" val="1378824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lstStyle/>
          <a:p>
            <a:pPr lvl="0"/>
            <a:r>
              <a:rPr lang="en-US" dirty="0"/>
              <a:t>Tools</a:t>
            </a:r>
          </a:p>
          <a:p>
            <a:pPr lvl="1"/>
            <a:r>
              <a:rPr lang="en-US" dirty="0"/>
              <a:t>Google Doc:  </a:t>
            </a:r>
            <a:r>
              <a:rPr lang="en-US" dirty="0" err="1"/>
              <a:t>FixZak</a:t>
            </a:r>
            <a:r>
              <a:rPr lang="en-US" dirty="0"/>
              <a:t> Accumulated Journal </a:t>
            </a:r>
            <a:r>
              <a:rPr lang="en-US" dirty="0" smtClean="0"/>
              <a:t>Stuff</a:t>
            </a:r>
          </a:p>
          <a:p>
            <a:pPr lvl="1"/>
            <a:endParaRPr lang="en-US" dirty="0"/>
          </a:p>
        </p:txBody>
      </p:sp>
      <p:sp>
        <p:nvSpPr>
          <p:cNvPr id="2" name="Title 1"/>
          <p:cNvSpPr>
            <a:spLocks noGrp="1"/>
          </p:cNvSpPr>
          <p:nvPr>
            <p:ph type="title"/>
          </p:nvPr>
        </p:nvSpPr>
        <p:spPr/>
        <p:txBody>
          <a:bodyPr>
            <a:normAutofit fontScale="90000"/>
          </a:bodyPr>
          <a:lstStyle/>
          <a:p>
            <a:r>
              <a:rPr lang="en-US" b="1" dirty="0"/>
              <a:t>Weekly Meetings</a:t>
            </a:r>
            <a:r>
              <a:rPr lang="en-US" dirty="0"/>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5639"/>
            <a:ext cx="9144000" cy="4386722"/>
          </a:xfrm>
          <a:prstGeom prst="rect">
            <a:avLst/>
          </a:prstGeom>
        </p:spPr>
      </p:pic>
      <p:sp>
        <p:nvSpPr>
          <p:cNvPr id="5" name="TextBox 4"/>
          <p:cNvSpPr txBox="1"/>
          <p:nvPr/>
        </p:nvSpPr>
        <p:spPr>
          <a:xfrm>
            <a:off x="2347065" y="5943600"/>
            <a:ext cx="4634603" cy="369332"/>
          </a:xfrm>
          <a:prstGeom prst="rect">
            <a:avLst/>
          </a:prstGeom>
          <a:noFill/>
        </p:spPr>
        <p:txBody>
          <a:bodyPr wrap="none" rtlCol="0" anchor="b">
            <a:spAutoFit/>
          </a:bodyPr>
          <a:lstStyle/>
          <a:p>
            <a:pPr algn="ctr"/>
            <a:r>
              <a:rPr lang="en-US" dirty="0"/>
              <a:t>Google Doc:  </a:t>
            </a:r>
            <a:r>
              <a:rPr lang="en-US" dirty="0" err="1"/>
              <a:t>FixZak</a:t>
            </a:r>
            <a:r>
              <a:rPr lang="en-US" dirty="0"/>
              <a:t> Accumulated Journal Stuff </a:t>
            </a:r>
            <a:r>
              <a:rPr lang="en-US" dirty="0" smtClean="0"/>
              <a:t> </a:t>
            </a:r>
            <a:endParaRPr lang="en-US" dirty="0"/>
          </a:p>
        </p:txBody>
      </p:sp>
    </p:spTree>
    <p:extLst>
      <p:ext uri="{BB962C8B-B14F-4D97-AF65-F5344CB8AC3E}">
        <p14:creationId xmlns:p14="http://schemas.microsoft.com/office/powerpoint/2010/main" val="1878073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Tools</a:t>
            </a:r>
          </a:p>
          <a:p>
            <a:pPr lvl="1"/>
            <a:r>
              <a:rPr lang="en-US" dirty="0"/>
              <a:t>Google Doc:  FAJ Problem </a:t>
            </a:r>
            <a:r>
              <a:rPr lang="en-US" dirty="0" smtClean="0"/>
              <a:t>Tracking</a:t>
            </a:r>
          </a:p>
          <a:p>
            <a:endParaRPr lang="en-US" dirty="0"/>
          </a:p>
        </p:txBody>
      </p:sp>
      <p:sp>
        <p:nvSpPr>
          <p:cNvPr id="2" name="Title 1"/>
          <p:cNvSpPr>
            <a:spLocks noGrp="1"/>
          </p:cNvSpPr>
          <p:nvPr>
            <p:ph type="title"/>
          </p:nvPr>
        </p:nvSpPr>
        <p:spPr/>
        <p:txBody>
          <a:bodyPr>
            <a:normAutofit fontScale="90000"/>
          </a:bodyPr>
          <a:lstStyle/>
          <a:p>
            <a:r>
              <a:rPr lang="en-US" b="1" dirty="0"/>
              <a:t>Weekly Meetings</a:t>
            </a:r>
            <a:r>
              <a:rPr lang="en-US" dirty="0"/>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1710"/>
            <a:ext cx="9144000" cy="4394579"/>
          </a:xfrm>
          <a:prstGeom prst="rect">
            <a:avLst/>
          </a:prstGeom>
        </p:spPr>
      </p:pic>
      <p:sp>
        <p:nvSpPr>
          <p:cNvPr id="5" name="TextBox 4"/>
          <p:cNvSpPr txBox="1"/>
          <p:nvPr/>
        </p:nvSpPr>
        <p:spPr>
          <a:xfrm>
            <a:off x="2935912" y="6172200"/>
            <a:ext cx="3456908" cy="369332"/>
          </a:xfrm>
          <a:prstGeom prst="rect">
            <a:avLst/>
          </a:prstGeom>
          <a:noFill/>
        </p:spPr>
        <p:txBody>
          <a:bodyPr wrap="none" rtlCol="0" anchor="b">
            <a:spAutoFit/>
          </a:bodyPr>
          <a:lstStyle/>
          <a:p>
            <a:pPr algn="ctr"/>
            <a:r>
              <a:rPr lang="en-US" dirty="0"/>
              <a:t>Google Doc:  FAJ Problem </a:t>
            </a:r>
            <a:r>
              <a:rPr lang="en-US" dirty="0" smtClean="0"/>
              <a:t>Tracking</a:t>
            </a:r>
            <a:endParaRPr lang="en-US" dirty="0"/>
          </a:p>
        </p:txBody>
      </p:sp>
    </p:spTree>
    <p:extLst>
      <p:ext uri="{BB962C8B-B14F-4D97-AF65-F5344CB8AC3E}">
        <p14:creationId xmlns:p14="http://schemas.microsoft.com/office/powerpoint/2010/main" val="1342389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Tools</a:t>
            </a:r>
          </a:p>
          <a:p>
            <a:pPr lvl="1"/>
            <a:r>
              <a:rPr lang="en-US" dirty="0"/>
              <a:t>Spreadsheet:  </a:t>
            </a:r>
            <a:r>
              <a:rPr lang="en-US" dirty="0" err="1"/>
              <a:t>SeSoInProgress</a:t>
            </a:r>
            <a:r>
              <a:rPr lang="en-US" dirty="0"/>
              <a:t> (screenshot)</a:t>
            </a:r>
          </a:p>
          <a:p>
            <a:pPr lvl="0"/>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a:t>Weekly Meetings</a:t>
            </a:r>
            <a:r>
              <a:rPr lang="en-US" dirty="0"/>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1815"/>
            <a:ext cx="9144000" cy="3994369"/>
          </a:xfrm>
          <a:prstGeom prst="rect">
            <a:avLst/>
          </a:prstGeom>
        </p:spPr>
      </p:pic>
      <p:sp>
        <p:nvSpPr>
          <p:cNvPr id="5" name="TextBox 4"/>
          <p:cNvSpPr txBox="1"/>
          <p:nvPr/>
        </p:nvSpPr>
        <p:spPr>
          <a:xfrm>
            <a:off x="3010465" y="6096000"/>
            <a:ext cx="3003002" cy="369332"/>
          </a:xfrm>
          <a:prstGeom prst="rect">
            <a:avLst/>
          </a:prstGeom>
          <a:noFill/>
        </p:spPr>
        <p:txBody>
          <a:bodyPr wrap="none" rtlCol="0" anchor="b">
            <a:spAutoFit/>
          </a:bodyPr>
          <a:lstStyle/>
          <a:p>
            <a:pPr algn="ctr"/>
            <a:r>
              <a:rPr lang="en-US" dirty="0"/>
              <a:t>Spreadsheet:  </a:t>
            </a:r>
            <a:r>
              <a:rPr lang="en-US" dirty="0" err="1"/>
              <a:t>SeSoInProgress</a:t>
            </a:r>
            <a:r>
              <a:rPr lang="en-US" dirty="0"/>
              <a:t> </a:t>
            </a:r>
          </a:p>
        </p:txBody>
      </p:sp>
    </p:spTree>
    <p:extLst>
      <p:ext uri="{BB962C8B-B14F-4D97-AF65-F5344CB8AC3E}">
        <p14:creationId xmlns:p14="http://schemas.microsoft.com/office/powerpoint/2010/main" val="618004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Tools</a:t>
            </a:r>
          </a:p>
          <a:p>
            <a:pPr lvl="1"/>
            <a:r>
              <a:rPr lang="en-US" dirty="0"/>
              <a:t>Wiki:  E-Resources </a:t>
            </a:r>
            <a:r>
              <a:rPr lang="en-US" dirty="0" smtClean="0"/>
              <a:t>Troubleshooting</a:t>
            </a:r>
          </a:p>
          <a:p>
            <a:endParaRPr lang="en-US" dirty="0"/>
          </a:p>
        </p:txBody>
      </p:sp>
      <p:sp>
        <p:nvSpPr>
          <p:cNvPr id="2" name="Title 1"/>
          <p:cNvSpPr>
            <a:spLocks noGrp="1"/>
          </p:cNvSpPr>
          <p:nvPr>
            <p:ph type="title"/>
          </p:nvPr>
        </p:nvSpPr>
        <p:spPr/>
        <p:txBody>
          <a:bodyPr>
            <a:normAutofit fontScale="90000"/>
          </a:bodyPr>
          <a:lstStyle/>
          <a:p>
            <a:r>
              <a:rPr lang="en-US" b="1" dirty="0"/>
              <a:t>Weekly Meetings</a:t>
            </a:r>
            <a:r>
              <a:rPr lang="en-US" dirty="0"/>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34222"/>
            <a:ext cx="9144000" cy="4389556"/>
          </a:xfrm>
          <a:prstGeom prst="rect">
            <a:avLst/>
          </a:prstGeom>
        </p:spPr>
      </p:pic>
      <p:sp>
        <p:nvSpPr>
          <p:cNvPr id="5" name="TextBox 4"/>
          <p:cNvSpPr txBox="1"/>
          <p:nvPr/>
        </p:nvSpPr>
        <p:spPr>
          <a:xfrm>
            <a:off x="2899203" y="6096000"/>
            <a:ext cx="3530325" cy="369332"/>
          </a:xfrm>
          <a:prstGeom prst="rect">
            <a:avLst/>
          </a:prstGeom>
          <a:noFill/>
        </p:spPr>
        <p:txBody>
          <a:bodyPr wrap="none" rtlCol="0" anchor="b">
            <a:spAutoFit/>
          </a:bodyPr>
          <a:lstStyle/>
          <a:p>
            <a:pPr algn="ctr"/>
            <a:r>
              <a:rPr lang="en-US" dirty="0"/>
              <a:t>Wiki:  E-Resources Troubleshooting </a:t>
            </a:r>
          </a:p>
        </p:txBody>
      </p:sp>
    </p:spTree>
    <p:extLst>
      <p:ext uri="{BB962C8B-B14F-4D97-AF65-F5344CB8AC3E}">
        <p14:creationId xmlns:p14="http://schemas.microsoft.com/office/powerpoint/2010/main" val="2733636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8229600" cy="4525963"/>
          </a:xfrm>
        </p:spPr>
        <p:txBody>
          <a:bodyPr>
            <a:normAutofit/>
          </a:bodyPr>
          <a:lstStyle/>
          <a:p>
            <a:pPr marL="0" lvl="0" indent="0">
              <a:buNone/>
            </a:pPr>
            <a:r>
              <a:rPr lang="en-US" dirty="0" smtClean="0"/>
              <a:t>Good coverage with five people</a:t>
            </a:r>
          </a:p>
          <a:p>
            <a:pPr marL="0" lvl="0" indent="0">
              <a:buNone/>
            </a:pPr>
            <a:endParaRPr lang="en-US" dirty="0"/>
          </a:p>
          <a:p>
            <a:pPr marL="0" lvl="0" indent="0">
              <a:buNone/>
            </a:pPr>
            <a:r>
              <a:rPr lang="en-US" dirty="0" smtClean="0"/>
              <a:t>Variety of skills to draw on to solve problems</a:t>
            </a:r>
          </a:p>
          <a:p>
            <a:pPr marL="0" lvl="0" indent="0">
              <a:buNone/>
            </a:pPr>
            <a:endParaRPr lang="en-US" dirty="0"/>
          </a:p>
          <a:p>
            <a:pPr marL="0" lvl="0" indent="0">
              <a:buNone/>
            </a:pPr>
            <a:r>
              <a:rPr lang="en-US" dirty="0" smtClean="0"/>
              <a:t>“Outfield rules” regarding who gets what</a:t>
            </a:r>
          </a:p>
          <a:p>
            <a:pPr marL="0" lvl="0" indent="0">
              <a:buNone/>
            </a:pPr>
            <a:endParaRPr lang="en-US" dirty="0"/>
          </a:p>
          <a:p>
            <a:pPr marL="0" lvl="0" indent="0">
              <a:buNone/>
            </a:pPr>
            <a:r>
              <a:rPr lang="en-US" dirty="0" smtClean="0"/>
              <a:t>Average about 10 messages per month</a:t>
            </a:r>
            <a:endParaRPr lang="en-US" dirty="0"/>
          </a:p>
          <a:p>
            <a:pPr lvl="1"/>
            <a:endParaRPr lang="en-US" dirty="0" smtClean="0"/>
          </a:p>
        </p:txBody>
      </p:sp>
      <p:sp>
        <p:nvSpPr>
          <p:cNvPr id="2" name="Title 1"/>
          <p:cNvSpPr>
            <a:spLocks noGrp="1"/>
          </p:cNvSpPr>
          <p:nvPr>
            <p:ph type="title"/>
          </p:nvPr>
        </p:nvSpPr>
        <p:spPr>
          <a:xfrm>
            <a:off x="457200" y="228600"/>
            <a:ext cx="8229600" cy="1143000"/>
          </a:xfrm>
        </p:spPr>
        <p:txBody>
          <a:bodyPr>
            <a:normAutofit fontScale="90000"/>
          </a:bodyPr>
          <a:lstStyle/>
          <a:p>
            <a:r>
              <a:rPr lang="en-US" b="1" dirty="0" err="1" smtClean="0"/>
              <a:t>FixZak</a:t>
            </a:r>
            <a:r>
              <a:rPr lang="en-US" b="1" dirty="0" smtClean="0"/>
              <a:t> Troubleshooting Listserv</a:t>
            </a:r>
            <a:endParaRPr lang="en-US" b="1" dirty="0"/>
          </a:p>
        </p:txBody>
      </p:sp>
    </p:spTree>
    <p:extLst>
      <p:ext uri="{BB962C8B-B14F-4D97-AF65-F5344CB8AC3E}">
        <p14:creationId xmlns:p14="http://schemas.microsoft.com/office/powerpoint/2010/main" val="2119163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8229600" cy="4525963"/>
          </a:xfrm>
        </p:spPr>
        <p:txBody>
          <a:bodyPr>
            <a:normAutofit fontScale="77500" lnSpcReduction="20000"/>
          </a:bodyPr>
          <a:lstStyle/>
          <a:p>
            <a:pPr marL="0" lvl="0" indent="0">
              <a:buNone/>
            </a:pPr>
            <a:r>
              <a:rPr lang="en-US" dirty="0" smtClean="0"/>
              <a:t>Common Problems</a:t>
            </a:r>
          </a:p>
          <a:p>
            <a:r>
              <a:rPr lang="en-US" dirty="0"/>
              <a:t>Bad link to article</a:t>
            </a:r>
          </a:p>
          <a:p>
            <a:r>
              <a:rPr lang="en-US" dirty="0"/>
              <a:t>Can’t access database, on campus</a:t>
            </a:r>
          </a:p>
          <a:p>
            <a:r>
              <a:rPr lang="en-US" dirty="0"/>
              <a:t>Can’t access database, off campus</a:t>
            </a:r>
          </a:p>
          <a:p>
            <a:r>
              <a:rPr lang="en-US" dirty="0"/>
              <a:t>Item is listed has held in OCLC, but not in catalog</a:t>
            </a:r>
          </a:p>
          <a:p>
            <a:r>
              <a:rPr lang="en-US" dirty="0"/>
              <a:t>Item not shelf</a:t>
            </a:r>
          </a:p>
          <a:p>
            <a:r>
              <a:rPr lang="en-US" dirty="0"/>
              <a:t>Record doesn’t display properly in OPAC (</a:t>
            </a:r>
            <a:r>
              <a:rPr lang="en-US" dirty="0" err="1"/>
              <a:t>VuFind</a:t>
            </a:r>
            <a:r>
              <a:rPr lang="en-US" dirty="0"/>
              <a:t>)</a:t>
            </a:r>
          </a:p>
          <a:p>
            <a:r>
              <a:rPr lang="en-US" dirty="0"/>
              <a:t>Errors in bib record</a:t>
            </a:r>
          </a:p>
          <a:p>
            <a:r>
              <a:rPr lang="en-US" dirty="0"/>
              <a:t>Unsuppressed periodical issues</a:t>
            </a:r>
          </a:p>
          <a:p>
            <a:r>
              <a:rPr lang="en-US" dirty="0"/>
              <a:t>Two or more items have the same call number</a:t>
            </a:r>
          </a:p>
          <a:p>
            <a:r>
              <a:rPr lang="en-US" dirty="0" err="1"/>
              <a:t>Syndetics</a:t>
            </a:r>
            <a:r>
              <a:rPr lang="en-US" dirty="0"/>
              <a:t> data displays incorrectly</a:t>
            </a:r>
          </a:p>
          <a:p>
            <a:r>
              <a:rPr lang="en-US" dirty="0"/>
              <a:t>Need to renew a book</a:t>
            </a:r>
          </a:p>
          <a:p>
            <a:r>
              <a:rPr lang="en-US" dirty="0"/>
              <a:t>E-journal asks for password</a:t>
            </a:r>
          </a:p>
          <a:p>
            <a:r>
              <a:rPr lang="en-US" dirty="0"/>
              <a:t>Need an off-campus login</a:t>
            </a:r>
          </a:p>
          <a:p>
            <a:pPr marL="0" lvl="0" indent="0">
              <a:buNone/>
            </a:pPr>
            <a:endParaRPr lang="en-US" dirty="0"/>
          </a:p>
          <a:p>
            <a:pPr lvl="1"/>
            <a:endParaRPr lang="en-US" dirty="0" smtClean="0"/>
          </a:p>
        </p:txBody>
      </p:sp>
      <p:sp>
        <p:nvSpPr>
          <p:cNvPr id="2" name="Title 1"/>
          <p:cNvSpPr>
            <a:spLocks noGrp="1"/>
          </p:cNvSpPr>
          <p:nvPr>
            <p:ph type="title"/>
          </p:nvPr>
        </p:nvSpPr>
        <p:spPr>
          <a:xfrm>
            <a:off x="457200" y="228600"/>
            <a:ext cx="8229600" cy="1143000"/>
          </a:xfrm>
        </p:spPr>
        <p:txBody>
          <a:bodyPr>
            <a:normAutofit fontScale="90000"/>
          </a:bodyPr>
          <a:lstStyle/>
          <a:p>
            <a:r>
              <a:rPr lang="en-US" b="1" dirty="0" err="1" smtClean="0"/>
              <a:t>FixZak</a:t>
            </a:r>
            <a:r>
              <a:rPr lang="en-US" b="1" dirty="0" smtClean="0"/>
              <a:t> Troubleshooting Listserv</a:t>
            </a:r>
            <a:endParaRPr lang="en-US" b="1" dirty="0"/>
          </a:p>
        </p:txBody>
      </p:sp>
    </p:spTree>
    <p:extLst>
      <p:ext uri="{BB962C8B-B14F-4D97-AF65-F5344CB8AC3E}">
        <p14:creationId xmlns:p14="http://schemas.microsoft.com/office/powerpoint/2010/main" val="856107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Distributed experience in e-resource management</a:t>
            </a:r>
          </a:p>
          <a:p>
            <a:pPr lvl="1"/>
            <a:r>
              <a:rPr lang="en-US" dirty="0" smtClean="0"/>
              <a:t>Huge budget for e-resources, few staff</a:t>
            </a:r>
          </a:p>
          <a:p>
            <a:r>
              <a:rPr lang="en-US" dirty="0" smtClean="0"/>
              <a:t>Weekly meetings help with steep learning curve</a:t>
            </a:r>
          </a:p>
          <a:p>
            <a:r>
              <a:rPr lang="en-US" dirty="0" smtClean="0"/>
              <a:t>Reduces maintenance backlogs that can quickly pile up	</a:t>
            </a:r>
          </a:p>
          <a:p>
            <a:pPr marL="457200" lvl="1" indent="0">
              <a:buNone/>
            </a:pPr>
            <a:endParaRPr lang="en-US" dirty="0" smtClean="0"/>
          </a:p>
          <a:p>
            <a:pPr lvl="1">
              <a:buFont typeface="Arial" pitchFamily="34" charset="0"/>
              <a:buChar char="•"/>
            </a:pPr>
            <a:endParaRPr lang="en-US" dirty="0"/>
          </a:p>
          <a:p>
            <a:pPr marL="457200" lvl="1" indent="0">
              <a:buNone/>
            </a:pPr>
            <a:endParaRPr lang="en-US" dirty="0"/>
          </a:p>
        </p:txBody>
      </p:sp>
      <p:sp>
        <p:nvSpPr>
          <p:cNvPr id="2" name="Title 1"/>
          <p:cNvSpPr>
            <a:spLocks noGrp="1"/>
          </p:cNvSpPr>
          <p:nvPr>
            <p:ph type="title"/>
          </p:nvPr>
        </p:nvSpPr>
        <p:spPr/>
        <p:txBody>
          <a:bodyPr>
            <a:normAutofit fontScale="90000"/>
          </a:bodyPr>
          <a:lstStyle/>
          <a:p>
            <a:r>
              <a:rPr lang="en-US" b="1" dirty="0"/>
              <a:t>Lessons Learned</a:t>
            </a:r>
            <a:r>
              <a:rPr lang="en-US" dirty="0"/>
              <a:t/>
            </a:r>
            <a:br>
              <a:rPr lang="en-US" dirty="0"/>
            </a:br>
            <a:endParaRPr lang="en-US" dirty="0"/>
          </a:p>
        </p:txBody>
      </p:sp>
    </p:spTree>
    <p:extLst>
      <p:ext uri="{BB962C8B-B14F-4D97-AF65-F5344CB8AC3E}">
        <p14:creationId xmlns:p14="http://schemas.microsoft.com/office/powerpoint/2010/main" val="2630500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Distributed troubleshooting listserv gives us good coverage and redundancy</a:t>
            </a:r>
          </a:p>
          <a:p>
            <a:r>
              <a:rPr lang="en-US" dirty="0" smtClean="0"/>
              <a:t>Faster diagnosis = Faster response times</a:t>
            </a:r>
          </a:p>
          <a:p>
            <a:r>
              <a:rPr lang="en-US" dirty="0" smtClean="0"/>
              <a:t>Can identify patterns of problems to fix or address through education of staff and users</a:t>
            </a:r>
          </a:p>
          <a:p>
            <a:pPr marL="457200" lvl="1" indent="0">
              <a:buNone/>
            </a:pPr>
            <a:endParaRPr lang="en-US" dirty="0" smtClean="0"/>
          </a:p>
          <a:p>
            <a:pPr lvl="1">
              <a:buFont typeface="Arial" pitchFamily="34" charset="0"/>
              <a:buChar char="•"/>
            </a:pPr>
            <a:endParaRPr lang="en-US" dirty="0"/>
          </a:p>
          <a:p>
            <a:pPr marL="457200" lvl="1" indent="0">
              <a:buNone/>
            </a:pPr>
            <a:endParaRPr lang="en-US" dirty="0"/>
          </a:p>
        </p:txBody>
      </p:sp>
      <p:sp>
        <p:nvSpPr>
          <p:cNvPr id="2" name="Title 1"/>
          <p:cNvSpPr>
            <a:spLocks noGrp="1"/>
          </p:cNvSpPr>
          <p:nvPr>
            <p:ph type="title"/>
          </p:nvPr>
        </p:nvSpPr>
        <p:spPr/>
        <p:txBody>
          <a:bodyPr>
            <a:normAutofit fontScale="90000"/>
          </a:bodyPr>
          <a:lstStyle/>
          <a:p>
            <a:r>
              <a:rPr lang="en-US" b="1" dirty="0"/>
              <a:t>Lessons Learned</a:t>
            </a:r>
            <a:r>
              <a:rPr lang="en-US" dirty="0"/>
              <a:t/>
            </a:r>
            <a:br>
              <a:rPr lang="en-US" dirty="0"/>
            </a:br>
            <a:endParaRPr lang="en-US" dirty="0"/>
          </a:p>
        </p:txBody>
      </p:sp>
    </p:spTree>
    <p:extLst>
      <p:ext uri="{BB962C8B-B14F-4D97-AF65-F5344CB8AC3E}">
        <p14:creationId xmlns:p14="http://schemas.microsoft.com/office/powerpoint/2010/main" val="535806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Steve Kelley – </a:t>
            </a:r>
            <a:r>
              <a:rPr lang="en-US" dirty="0" smtClean="0">
                <a:hlinkClick r:id="rId3"/>
              </a:rPr>
              <a:t>kelleys@wfu.edu</a:t>
            </a:r>
            <a:endParaRPr lang="en-US" dirty="0" smtClean="0"/>
          </a:p>
          <a:p>
            <a:endParaRPr lang="en-US" dirty="0"/>
          </a:p>
          <a:p>
            <a:r>
              <a:rPr lang="en-US" dirty="0" smtClean="0"/>
              <a:t>Christian Burris – </a:t>
            </a:r>
            <a:r>
              <a:rPr lang="en-US" dirty="0" smtClean="0">
                <a:hlinkClick r:id="rId4"/>
              </a:rPr>
              <a:t>burriscj@wfu.edu</a:t>
            </a:r>
            <a:r>
              <a:rPr lang="en-US" dirty="0" smtClean="0"/>
              <a:t>	</a:t>
            </a:r>
          </a:p>
          <a:p>
            <a:pPr lvl="1">
              <a:buFont typeface="Arial" pitchFamily="34" charset="0"/>
              <a:buChar char="•"/>
            </a:pPr>
            <a:endParaRPr lang="en-US" dirty="0"/>
          </a:p>
          <a:p>
            <a:pPr marL="457200" lvl="1" indent="0">
              <a:buNone/>
            </a:pPr>
            <a:endParaRPr lang="en-US" dirty="0"/>
          </a:p>
        </p:txBody>
      </p:sp>
      <p:sp>
        <p:nvSpPr>
          <p:cNvPr id="2" name="Title 1"/>
          <p:cNvSpPr>
            <a:spLocks noGrp="1"/>
          </p:cNvSpPr>
          <p:nvPr>
            <p:ph type="title"/>
          </p:nvPr>
        </p:nvSpPr>
        <p:spPr/>
        <p:txBody>
          <a:bodyPr>
            <a:normAutofit/>
          </a:bodyPr>
          <a:lstStyle/>
          <a:p>
            <a:r>
              <a:rPr lang="en-US" b="1" dirty="0" smtClean="0"/>
              <a:t>Questions?</a:t>
            </a:r>
            <a:endParaRPr lang="en-US" dirty="0"/>
          </a:p>
        </p:txBody>
      </p:sp>
    </p:spTree>
    <p:extLst>
      <p:ext uri="{BB962C8B-B14F-4D97-AF65-F5344CB8AC3E}">
        <p14:creationId xmlns:p14="http://schemas.microsoft.com/office/powerpoint/2010/main" val="2435959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Z. Smith </a:t>
            </a:r>
            <a:r>
              <a:rPr lang="en-US"/>
              <a:t>Reynolds </a:t>
            </a:r>
            <a:r>
              <a:rPr lang="en-US" smtClean="0"/>
              <a:t>Library</a:t>
            </a:r>
            <a:endParaRPr lang="en-US" dirty="0" smtClean="0"/>
          </a:p>
          <a:p>
            <a:pPr lvl="1"/>
            <a:r>
              <a:rPr lang="en-US" dirty="0"/>
              <a:t>52 full-time staff members</a:t>
            </a:r>
          </a:p>
          <a:p>
            <a:pPr lvl="1"/>
            <a:r>
              <a:rPr lang="en-US" dirty="0" smtClean="0"/>
              <a:t>Over 1.7 million volumes</a:t>
            </a:r>
          </a:p>
          <a:p>
            <a:pPr lvl="1"/>
            <a:r>
              <a:rPr lang="en-US" dirty="0" smtClean="0"/>
              <a:t>Over </a:t>
            </a:r>
            <a:r>
              <a:rPr lang="en-US" dirty="0" smtClean="0"/>
              <a:t>1,800 </a:t>
            </a:r>
            <a:r>
              <a:rPr lang="en-US" dirty="0"/>
              <a:t>print journal </a:t>
            </a:r>
            <a:r>
              <a:rPr lang="en-US" dirty="0" smtClean="0"/>
              <a:t>subscriptions (and shrinking)</a:t>
            </a:r>
            <a:endParaRPr lang="en-US" dirty="0"/>
          </a:p>
          <a:p>
            <a:pPr lvl="1"/>
            <a:r>
              <a:rPr lang="en-US" dirty="0"/>
              <a:t>Over 50,000 electronic journal </a:t>
            </a:r>
            <a:r>
              <a:rPr lang="en-US" dirty="0" smtClean="0"/>
              <a:t>subscriptions (and </a:t>
            </a:r>
            <a:r>
              <a:rPr lang="en-US" dirty="0"/>
              <a:t>growing)</a:t>
            </a:r>
          </a:p>
          <a:p>
            <a:pPr lvl="1"/>
            <a:r>
              <a:rPr lang="en-US" dirty="0"/>
              <a:t>Over 180 database subscriptions</a:t>
            </a:r>
          </a:p>
          <a:p>
            <a:endParaRPr lang="en-US" dirty="0"/>
          </a:p>
        </p:txBody>
      </p:sp>
      <p:sp>
        <p:nvSpPr>
          <p:cNvPr id="2" name="Title 1"/>
          <p:cNvSpPr>
            <a:spLocks noGrp="1"/>
          </p:cNvSpPr>
          <p:nvPr>
            <p:ph type="title"/>
          </p:nvPr>
        </p:nvSpPr>
        <p:spPr/>
        <p:txBody>
          <a:bodyPr>
            <a:normAutofit fontScale="90000"/>
          </a:bodyPr>
          <a:lstStyle/>
          <a:p>
            <a:r>
              <a:rPr lang="en-US" b="1" dirty="0"/>
              <a:t>Introduction- Basic Information</a:t>
            </a:r>
            <a:r>
              <a:rPr lang="en-US" dirty="0"/>
              <a:t/>
            </a:r>
            <a:br>
              <a:rPr lang="en-US" dirty="0"/>
            </a:br>
            <a:endParaRPr lang="en-US" dirty="0"/>
          </a:p>
        </p:txBody>
      </p:sp>
    </p:spTree>
    <p:extLst>
      <p:ext uri="{BB962C8B-B14F-4D97-AF65-F5344CB8AC3E}">
        <p14:creationId xmlns:p14="http://schemas.microsoft.com/office/powerpoint/2010/main" val="3566536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Resource Services Team</a:t>
            </a:r>
          </a:p>
          <a:p>
            <a:pPr lvl="1"/>
            <a:r>
              <a:rPr lang="en-US" dirty="0"/>
              <a:t>Five units: Acquisitions, Cataloging, Collection Management, Resource Maintenance, Serials</a:t>
            </a:r>
          </a:p>
          <a:p>
            <a:pPr lvl="1"/>
            <a:r>
              <a:rPr lang="en-US" dirty="0"/>
              <a:t>16 full-time staff members, 1 part-time</a:t>
            </a:r>
          </a:p>
          <a:p>
            <a:pPr lvl="1"/>
            <a:r>
              <a:rPr lang="en-US" dirty="0"/>
              <a:t>20 student assistants</a:t>
            </a:r>
          </a:p>
          <a:p>
            <a:endParaRPr lang="en-US" dirty="0"/>
          </a:p>
        </p:txBody>
      </p:sp>
      <p:sp>
        <p:nvSpPr>
          <p:cNvPr id="2" name="Title 1"/>
          <p:cNvSpPr>
            <a:spLocks noGrp="1"/>
          </p:cNvSpPr>
          <p:nvPr>
            <p:ph type="title"/>
          </p:nvPr>
        </p:nvSpPr>
        <p:spPr/>
        <p:txBody>
          <a:bodyPr>
            <a:normAutofit fontScale="90000"/>
          </a:bodyPr>
          <a:lstStyle/>
          <a:p>
            <a:r>
              <a:rPr lang="en-US" b="1" dirty="0"/>
              <a:t>Introduction- Basic Information</a:t>
            </a:r>
            <a:r>
              <a:rPr lang="en-US" dirty="0"/>
              <a:t/>
            </a:r>
            <a:br>
              <a:rPr lang="en-US" dirty="0"/>
            </a:br>
            <a:endParaRPr lang="en-US" dirty="0"/>
          </a:p>
        </p:txBody>
      </p:sp>
    </p:spTree>
    <p:extLst>
      <p:ext uri="{BB962C8B-B14F-4D97-AF65-F5344CB8AC3E}">
        <p14:creationId xmlns:p14="http://schemas.microsoft.com/office/powerpoint/2010/main" val="319713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err="1"/>
              <a:t>FixZak</a:t>
            </a:r>
            <a:r>
              <a:rPr lang="en-US" dirty="0"/>
              <a:t> group</a:t>
            </a:r>
          </a:p>
          <a:p>
            <a:pPr lvl="1"/>
            <a:r>
              <a:rPr lang="en-US" dirty="0"/>
              <a:t>Composition:</a:t>
            </a:r>
          </a:p>
          <a:p>
            <a:pPr lvl="2"/>
            <a:r>
              <a:rPr lang="en-US" dirty="0"/>
              <a:t>Head of Collection Management</a:t>
            </a:r>
          </a:p>
          <a:p>
            <a:pPr lvl="2"/>
            <a:r>
              <a:rPr lang="en-US" dirty="0"/>
              <a:t>Head of Resource Maintenance/Serials Cataloger</a:t>
            </a:r>
          </a:p>
          <a:p>
            <a:pPr lvl="2"/>
            <a:r>
              <a:rPr lang="en-US" dirty="0"/>
              <a:t>Head of Serials Acquisitions</a:t>
            </a:r>
          </a:p>
          <a:p>
            <a:pPr lvl="2"/>
            <a:r>
              <a:rPr lang="en-US" dirty="0"/>
              <a:t>Electronic Resources Librarian</a:t>
            </a:r>
          </a:p>
          <a:p>
            <a:pPr lvl="2"/>
            <a:r>
              <a:rPr lang="en-US" dirty="0"/>
              <a:t>Library Specialist- Serials</a:t>
            </a:r>
          </a:p>
          <a:p>
            <a:pPr lvl="1"/>
            <a:r>
              <a:rPr lang="en-US" dirty="0"/>
              <a:t>First meeting: 2006</a:t>
            </a:r>
          </a:p>
          <a:p>
            <a:endParaRPr lang="en-US" dirty="0"/>
          </a:p>
        </p:txBody>
      </p:sp>
      <p:sp>
        <p:nvSpPr>
          <p:cNvPr id="2" name="Title 1"/>
          <p:cNvSpPr>
            <a:spLocks noGrp="1"/>
          </p:cNvSpPr>
          <p:nvPr>
            <p:ph type="title"/>
          </p:nvPr>
        </p:nvSpPr>
        <p:spPr>
          <a:xfrm>
            <a:off x="457200" y="228600"/>
            <a:ext cx="8229600" cy="1143000"/>
          </a:xfrm>
        </p:spPr>
        <p:txBody>
          <a:bodyPr>
            <a:normAutofit fontScale="90000"/>
          </a:bodyPr>
          <a:lstStyle/>
          <a:p>
            <a:r>
              <a:rPr lang="en-US" b="1" dirty="0" smtClean="0"/>
              <a:t>Introduction- </a:t>
            </a:r>
            <a:r>
              <a:rPr lang="en-US" b="1" dirty="0" err="1" smtClean="0"/>
              <a:t>FixZak</a:t>
            </a:r>
            <a:r>
              <a:rPr lang="en-US" b="1" dirty="0" smtClean="0"/>
              <a:t> information</a:t>
            </a:r>
            <a:endParaRPr lang="en-US" b="1" dirty="0"/>
          </a:p>
        </p:txBody>
      </p:sp>
    </p:spTree>
    <p:extLst>
      <p:ext uri="{BB962C8B-B14F-4D97-AF65-F5344CB8AC3E}">
        <p14:creationId xmlns:p14="http://schemas.microsoft.com/office/powerpoint/2010/main" val="411474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Prehistory</a:t>
            </a:r>
          </a:p>
          <a:p>
            <a:pPr marL="457200" lvl="1" indent="0">
              <a:buNone/>
            </a:pPr>
            <a:endParaRPr lang="en-US" dirty="0" smtClean="0"/>
          </a:p>
          <a:p>
            <a:pPr marL="457200" lvl="1" indent="0">
              <a:buNone/>
            </a:pPr>
            <a:r>
              <a:rPr lang="en-US" dirty="0" smtClean="0"/>
              <a:t>Poor communication</a:t>
            </a:r>
            <a:endParaRPr lang="en-US" dirty="0"/>
          </a:p>
          <a:p>
            <a:pPr marL="457200" lvl="1" indent="0">
              <a:buNone/>
            </a:pPr>
            <a:r>
              <a:rPr lang="en-US" dirty="0" smtClean="0"/>
              <a:t>		</a:t>
            </a:r>
            <a:endParaRPr lang="en-US" dirty="0"/>
          </a:p>
        </p:txBody>
      </p:sp>
      <p:sp>
        <p:nvSpPr>
          <p:cNvPr id="2" name="Title 1"/>
          <p:cNvSpPr>
            <a:spLocks noGrp="1"/>
          </p:cNvSpPr>
          <p:nvPr>
            <p:ph type="title"/>
          </p:nvPr>
        </p:nvSpPr>
        <p:spPr>
          <a:xfrm>
            <a:off x="457200" y="228600"/>
            <a:ext cx="8229600" cy="1143000"/>
          </a:xfrm>
        </p:spPr>
        <p:txBody>
          <a:bodyPr/>
          <a:lstStyle/>
          <a:p>
            <a:r>
              <a:rPr lang="en-US" b="1" dirty="0" smtClean="0"/>
              <a:t>History of </a:t>
            </a:r>
            <a:r>
              <a:rPr lang="en-US" b="1" dirty="0" err="1" smtClean="0"/>
              <a:t>FixZak</a:t>
            </a:r>
            <a:r>
              <a:rPr lang="en-US" b="1" dirty="0" smtClean="0"/>
              <a:t> Group</a:t>
            </a:r>
            <a:endParaRPr lang="en-US"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143000"/>
            <a:ext cx="3386137" cy="4648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42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Beginnings </a:t>
            </a:r>
            <a:r>
              <a:rPr lang="en-US" dirty="0"/>
              <a:t>of </a:t>
            </a:r>
            <a:r>
              <a:rPr lang="en-US" dirty="0" err="1"/>
              <a:t>FixZak</a:t>
            </a:r>
            <a:r>
              <a:rPr lang="en-US" dirty="0"/>
              <a:t> group</a:t>
            </a:r>
          </a:p>
          <a:p>
            <a:pPr lvl="1"/>
            <a:r>
              <a:rPr lang="en-US" dirty="0"/>
              <a:t>First Link Resolver</a:t>
            </a:r>
          </a:p>
          <a:p>
            <a:pPr lvl="1"/>
            <a:r>
              <a:rPr lang="en-US" dirty="0"/>
              <a:t>Management of Knowledge Base</a:t>
            </a:r>
          </a:p>
          <a:p>
            <a:pPr lvl="1"/>
            <a:r>
              <a:rPr lang="en-US" dirty="0"/>
              <a:t>Beginning of weekly meetings (2006)</a:t>
            </a:r>
          </a:p>
          <a:p>
            <a:pPr lvl="1"/>
            <a:r>
              <a:rPr lang="en-US" dirty="0"/>
              <a:t>Beginning of troubleshooting email listserv (2007)</a:t>
            </a:r>
          </a:p>
          <a:p>
            <a:pPr lvl="1"/>
            <a:endParaRPr lang="en-US" dirty="0"/>
          </a:p>
        </p:txBody>
      </p:sp>
      <p:sp>
        <p:nvSpPr>
          <p:cNvPr id="2" name="Title 1"/>
          <p:cNvSpPr>
            <a:spLocks noGrp="1"/>
          </p:cNvSpPr>
          <p:nvPr>
            <p:ph type="title"/>
          </p:nvPr>
        </p:nvSpPr>
        <p:spPr>
          <a:xfrm>
            <a:off x="457200" y="228600"/>
            <a:ext cx="8229600" cy="1143000"/>
          </a:xfrm>
        </p:spPr>
        <p:txBody>
          <a:bodyPr/>
          <a:lstStyle/>
          <a:p>
            <a:r>
              <a:rPr lang="en-US" b="1" dirty="0" smtClean="0"/>
              <a:t>History of </a:t>
            </a:r>
            <a:r>
              <a:rPr lang="en-US" b="1" dirty="0" err="1" smtClean="0"/>
              <a:t>FixZak</a:t>
            </a:r>
            <a:r>
              <a:rPr lang="en-US" b="1" dirty="0" smtClean="0"/>
              <a:t> Group</a:t>
            </a:r>
            <a:endParaRPr lang="en-US" b="1" dirty="0"/>
          </a:p>
        </p:txBody>
      </p:sp>
    </p:spTree>
    <p:extLst>
      <p:ext uri="{BB962C8B-B14F-4D97-AF65-F5344CB8AC3E}">
        <p14:creationId xmlns:p14="http://schemas.microsoft.com/office/powerpoint/2010/main" val="515503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8229600" cy="4525963"/>
          </a:xfrm>
        </p:spPr>
        <p:txBody>
          <a:bodyPr>
            <a:normAutofit/>
          </a:bodyPr>
          <a:lstStyle/>
          <a:p>
            <a:pPr marL="0" lvl="0" indent="0">
              <a:buNone/>
            </a:pPr>
            <a:r>
              <a:rPr lang="en-US" dirty="0" smtClean="0"/>
              <a:t>Development </a:t>
            </a:r>
            <a:r>
              <a:rPr lang="en-US" dirty="0"/>
              <a:t>of </a:t>
            </a:r>
            <a:r>
              <a:rPr lang="en-US" dirty="0" err="1"/>
              <a:t>FixZak</a:t>
            </a:r>
            <a:r>
              <a:rPr lang="en-US" dirty="0"/>
              <a:t> group</a:t>
            </a:r>
          </a:p>
          <a:p>
            <a:pPr lvl="1"/>
            <a:r>
              <a:rPr lang="en-US" dirty="0"/>
              <a:t>Replacing a member</a:t>
            </a:r>
          </a:p>
          <a:p>
            <a:pPr lvl="1"/>
            <a:r>
              <a:rPr lang="en-US" dirty="0"/>
              <a:t>Expanding the group</a:t>
            </a:r>
          </a:p>
          <a:p>
            <a:pPr lvl="1"/>
            <a:r>
              <a:rPr lang="en-US" dirty="0"/>
              <a:t>Current membership</a:t>
            </a:r>
          </a:p>
          <a:p>
            <a:pPr lvl="1"/>
            <a:endParaRPr lang="en-US" dirty="0" smtClean="0"/>
          </a:p>
        </p:txBody>
      </p:sp>
      <p:sp>
        <p:nvSpPr>
          <p:cNvPr id="2" name="Title 1"/>
          <p:cNvSpPr>
            <a:spLocks noGrp="1"/>
          </p:cNvSpPr>
          <p:nvPr>
            <p:ph type="title"/>
          </p:nvPr>
        </p:nvSpPr>
        <p:spPr>
          <a:xfrm>
            <a:off x="457200" y="228600"/>
            <a:ext cx="8229600" cy="1143000"/>
          </a:xfrm>
        </p:spPr>
        <p:txBody>
          <a:bodyPr/>
          <a:lstStyle/>
          <a:p>
            <a:r>
              <a:rPr lang="en-US" b="1" dirty="0" smtClean="0"/>
              <a:t>History of </a:t>
            </a:r>
            <a:r>
              <a:rPr lang="en-US" b="1" dirty="0" err="1" smtClean="0"/>
              <a:t>FixZak</a:t>
            </a:r>
            <a:r>
              <a:rPr lang="en-US" b="1" dirty="0" smtClean="0"/>
              <a:t> Group</a:t>
            </a:r>
            <a:endParaRPr lang="en-US" b="1" dirty="0"/>
          </a:p>
        </p:txBody>
      </p:sp>
    </p:spTree>
    <p:extLst>
      <p:ext uri="{BB962C8B-B14F-4D97-AF65-F5344CB8AC3E}">
        <p14:creationId xmlns:p14="http://schemas.microsoft.com/office/powerpoint/2010/main" val="397991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Common framework</a:t>
            </a:r>
          </a:p>
          <a:p>
            <a:pPr lvl="1"/>
            <a:r>
              <a:rPr lang="en-US" dirty="0"/>
              <a:t>Review of work</a:t>
            </a:r>
          </a:p>
          <a:p>
            <a:pPr lvl="1"/>
            <a:r>
              <a:rPr lang="en-US" dirty="0" smtClean="0"/>
              <a:t>Distributed </a:t>
            </a:r>
            <a:r>
              <a:rPr lang="en-US" dirty="0"/>
              <a:t>assignment of specific tasks</a:t>
            </a:r>
          </a:p>
          <a:p>
            <a:endParaRPr lang="en-US" dirty="0"/>
          </a:p>
        </p:txBody>
      </p:sp>
      <p:sp>
        <p:nvSpPr>
          <p:cNvPr id="2" name="Title 1"/>
          <p:cNvSpPr>
            <a:spLocks noGrp="1"/>
          </p:cNvSpPr>
          <p:nvPr>
            <p:ph type="title"/>
          </p:nvPr>
        </p:nvSpPr>
        <p:spPr/>
        <p:txBody>
          <a:bodyPr>
            <a:normAutofit fontScale="90000"/>
          </a:bodyPr>
          <a:lstStyle/>
          <a:p>
            <a:r>
              <a:rPr lang="en-US" b="1" dirty="0"/>
              <a:t>Weekly Meetings</a:t>
            </a:r>
            <a:r>
              <a:rPr lang="en-US" dirty="0"/>
              <a:t/>
            </a:r>
            <a:br>
              <a:rPr lang="en-US" dirty="0"/>
            </a:br>
            <a:endParaRPr lang="en-US" dirty="0"/>
          </a:p>
        </p:txBody>
      </p:sp>
    </p:spTree>
    <p:extLst>
      <p:ext uri="{BB962C8B-B14F-4D97-AF65-F5344CB8AC3E}">
        <p14:creationId xmlns:p14="http://schemas.microsoft.com/office/powerpoint/2010/main" val="1724008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Advantage of having the group</a:t>
            </a:r>
            <a:r>
              <a:rPr lang="en-US" dirty="0" smtClean="0"/>
              <a:t>: takes the load of e-resource management off of one person</a:t>
            </a:r>
            <a:endParaRPr lang="en-US" dirty="0"/>
          </a:p>
        </p:txBody>
      </p:sp>
      <p:sp>
        <p:nvSpPr>
          <p:cNvPr id="2" name="Title 1"/>
          <p:cNvSpPr>
            <a:spLocks noGrp="1"/>
          </p:cNvSpPr>
          <p:nvPr>
            <p:ph type="title"/>
          </p:nvPr>
        </p:nvSpPr>
        <p:spPr/>
        <p:txBody>
          <a:bodyPr>
            <a:normAutofit fontScale="90000"/>
          </a:bodyPr>
          <a:lstStyle/>
          <a:p>
            <a:r>
              <a:rPr lang="en-US" b="1" dirty="0"/>
              <a:t>Weekly Meetings</a:t>
            </a:r>
            <a:r>
              <a:rPr lang="en-US" dirty="0"/>
              <a:t/>
            </a:r>
            <a:br>
              <a:rPr lang="en-US" dirty="0"/>
            </a:br>
            <a:endParaRPr lang="en-US" dirty="0"/>
          </a:p>
        </p:txBody>
      </p:sp>
    </p:spTree>
    <p:extLst>
      <p:ext uri="{BB962C8B-B14F-4D97-AF65-F5344CB8AC3E}">
        <p14:creationId xmlns:p14="http://schemas.microsoft.com/office/powerpoint/2010/main" val="928345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683</TotalTime>
  <Words>1052</Words>
  <Application>Microsoft Office PowerPoint</Application>
  <PresentationFormat>On-screen Show (4:3)</PresentationFormat>
  <Paragraphs>146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FixZak: A Collaborative Approach to Electronic Resource Maintenance </vt:lpstr>
      <vt:lpstr>Introduction- Basic Information </vt:lpstr>
      <vt:lpstr>Introduction- Basic Information </vt:lpstr>
      <vt:lpstr>Introduction- FixZak information</vt:lpstr>
      <vt:lpstr>History of FixZak Group</vt:lpstr>
      <vt:lpstr>History of FixZak Group</vt:lpstr>
      <vt:lpstr>History of FixZak Group</vt:lpstr>
      <vt:lpstr>Weekly Meetings </vt:lpstr>
      <vt:lpstr>Weekly Meetings </vt:lpstr>
      <vt:lpstr>Weekly Meetings </vt:lpstr>
      <vt:lpstr>Weekly Meetings </vt:lpstr>
      <vt:lpstr>Weekly Meetings </vt:lpstr>
      <vt:lpstr>Weekly Meetings </vt:lpstr>
      <vt:lpstr>FixZak Troubleshooting Listserv</vt:lpstr>
      <vt:lpstr>FixZak Troubleshooting Listserv</vt:lpstr>
      <vt:lpstr>Lessons Learned </vt:lpstr>
      <vt:lpstr>Lessons Learned </vt:lpstr>
      <vt:lpstr>Questions?</vt:lpstr>
    </vt:vector>
  </TitlesOfParts>
  <Company>Wake Forest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wfut4002009</dc:creator>
  <cp:lastModifiedBy>wfut4002009</cp:lastModifiedBy>
  <cp:revision>24</cp:revision>
  <dcterms:created xsi:type="dcterms:W3CDTF">2011-03-07T17:28:28Z</dcterms:created>
  <dcterms:modified xsi:type="dcterms:W3CDTF">2011-03-09T21:51:13Z</dcterms:modified>
</cp:coreProperties>
</file>