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9" r:id="rId3"/>
    <p:sldId id="278" r:id="rId4"/>
    <p:sldId id="295" r:id="rId5"/>
    <p:sldId id="296" r:id="rId6"/>
    <p:sldId id="297" r:id="rId7"/>
    <p:sldId id="294" r:id="rId8"/>
    <p:sldId id="282" r:id="rId9"/>
    <p:sldId id="29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08" autoAdjust="0"/>
  </p:normalViewPr>
  <p:slideViewPr>
    <p:cSldViewPr>
      <p:cViewPr varScale="1">
        <p:scale>
          <a:sx n="96" d="100"/>
          <a:sy n="96" d="100"/>
        </p:scale>
        <p:origin x="-14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9E0CE41-28DC-4284-8777-777E0746FB47}" type="datetimeFigureOut">
              <a:rPr lang="en-US" smtClean="0"/>
              <a:pPr/>
              <a:t>3/9/2011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ACAD88-FAF7-47DE-A936-6C13D60488B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FDFDC-61B1-4D88-B5E0-8ACC4834C9D6}" type="datetimeFigureOut">
              <a:rPr lang="en-US" smtClean="0"/>
              <a:pPr/>
              <a:t>3/9/2011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201A40-23F8-4652-89D3-53C0143818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201A40-23F8-4652-89D3-53C01438185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Before we look at where the catalog</a:t>
            </a:r>
            <a:r>
              <a:rPr lang="en-US" baseline="0" dirty="0" smtClean="0"/>
              <a:t> is headed, let’s start by looking at where it has been.</a:t>
            </a:r>
            <a:endParaRPr lang="en-US" dirty="0" smtClean="0"/>
          </a:p>
          <a:p>
            <a:pPr defTabSz="931774">
              <a:defRPr/>
            </a:pPr>
            <a:r>
              <a:rPr lang="en-US" dirty="0" smtClean="0"/>
              <a:t>Birth – Largely</a:t>
            </a:r>
            <a:r>
              <a:rPr lang="en-US" baseline="0" dirty="0" smtClean="0"/>
              <a:t> an i</a:t>
            </a:r>
            <a:r>
              <a:rPr lang="en-US" dirty="0" smtClean="0"/>
              <a:t>nventory control tool. First OPAC’s in mid 1980’s. Didn’t really change the role of the catalog; it just took the card catalog and put</a:t>
            </a:r>
            <a:r>
              <a:rPr lang="en-US" baseline="0" dirty="0" smtClean="0"/>
              <a:t> it online. In the early days, the online catalog was THE electronic tool within the Library. It had virtually no competitors within the library world or outside it. This was a time with no web, no databases, no </a:t>
            </a:r>
            <a:r>
              <a:rPr lang="en-US" baseline="0" dirty="0" err="1" smtClean="0"/>
              <a:t>ejournals</a:t>
            </a:r>
            <a:r>
              <a:rPr lang="en-US" baseline="0" dirty="0" smtClean="0"/>
              <a:t>. A very high percentage of people who walked in the door used the library catalog. </a:t>
            </a:r>
            <a:r>
              <a:rPr lang="en-US" dirty="0" smtClean="0"/>
              <a:t>In its heyday, the</a:t>
            </a:r>
            <a:r>
              <a:rPr lang="en-US" baseline="0" dirty="0" smtClean="0"/>
              <a:t> catalog</a:t>
            </a:r>
            <a:r>
              <a:rPr lang="en-US" dirty="0" smtClean="0"/>
              <a:t> was the center of Lib’s info universe and the OPAC was its</a:t>
            </a:r>
            <a:r>
              <a:rPr lang="en-US" baseline="0" dirty="0" smtClean="0"/>
              <a:t> public gateway</a:t>
            </a:r>
            <a:endParaRPr lang="en-US" dirty="0" smtClean="0"/>
          </a:p>
          <a:p>
            <a:endParaRPr lang="en-US" dirty="0"/>
          </a:p>
        </p:txBody>
      </p:sp>
      <p:sp>
        <p:nvSpPr>
          <p:cNvPr id="4" name="Slide Number Placeholder 3"/>
          <p:cNvSpPr>
            <a:spLocks noGrp="1"/>
          </p:cNvSpPr>
          <p:nvPr>
            <p:ph type="sldNum" sz="quarter" idx="10"/>
          </p:nvPr>
        </p:nvSpPr>
        <p:spPr/>
        <p:txBody>
          <a:bodyPr/>
          <a:lstStyle/>
          <a:p>
            <a:fld id="{14201A40-23F8-4652-89D3-53C01438185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931774">
              <a:defRPr/>
            </a:pPr>
            <a:r>
              <a:rPr lang="en-US" dirty="0" smtClean="0"/>
              <a:t>The</a:t>
            </a:r>
            <a:r>
              <a:rPr lang="en-US" baseline="0" dirty="0" smtClean="0"/>
              <a:t>n in the 1990s, electronic resources exploded, and the catalog matured in response.</a:t>
            </a:r>
          </a:p>
          <a:p>
            <a:pPr defTabSz="931774">
              <a:defRPr/>
            </a:pPr>
            <a:r>
              <a:rPr lang="en-US" baseline="0" dirty="0" smtClean="0"/>
              <a:t>Really high quality info became available outside the catalog. Catalogers said, “we should include that in our catalog”.</a:t>
            </a:r>
          </a:p>
          <a:p>
            <a:pPr defTabSz="931774">
              <a:defRPr/>
            </a:pPr>
            <a:r>
              <a:rPr lang="en-US" baseline="0" dirty="0" smtClean="0"/>
              <a:t>That made the r</a:t>
            </a:r>
            <a:r>
              <a:rPr lang="en-US" dirty="0" smtClean="0"/>
              <a:t>ole</a:t>
            </a:r>
            <a:r>
              <a:rPr lang="en-US" baseline="0" dirty="0" smtClean="0"/>
              <a:t> of the catalog expand. No longer just a list of what the library holds. As quality online content became available, we added MARC records for </a:t>
            </a:r>
            <a:r>
              <a:rPr lang="en-US" baseline="0" dirty="0" err="1" smtClean="0"/>
              <a:t>ejournals</a:t>
            </a:r>
            <a:r>
              <a:rPr lang="en-US" baseline="0" dirty="0" smtClean="0"/>
              <a:t>, </a:t>
            </a:r>
            <a:r>
              <a:rPr lang="en-US" dirty="0" smtClean="0"/>
              <a:t>E-books, websites, etc added</a:t>
            </a:r>
            <a:r>
              <a:rPr lang="en-US" baseline="0" dirty="0" smtClean="0"/>
              <a:t>. At the same time we were expanding the content, we were also enriching the metadata </a:t>
            </a:r>
            <a:r>
              <a:rPr lang="en-US" dirty="0" smtClean="0"/>
              <a:t>(TOC, book jackets, etc). </a:t>
            </a:r>
          </a:p>
          <a:p>
            <a:pPr defTabSz="931774">
              <a:defRPr/>
            </a:pPr>
            <a:r>
              <a:rPr lang="en-US" dirty="0" smtClean="0"/>
              <a:t>These changes wrought by</a:t>
            </a:r>
            <a:r>
              <a:rPr lang="en-US" baseline="0" dirty="0" smtClean="0"/>
              <a:t> our technical services units turned the catalog into</a:t>
            </a:r>
            <a:r>
              <a:rPr lang="en-US" dirty="0" smtClean="0"/>
              <a:t> a sophisticated access tool. Online</a:t>
            </a:r>
            <a:r>
              <a:rPr lang="en-US" baseline="0" dirty="0" smtClean="0"/>
              <a:t> catalogs</a:t>
            </a:r>
            <a:r>
              <a:rPr lang="en-US" dirty="0" smtClean="0"/>
              <a:t> were no longer merely an electronic</a:t>
            </a:r>
            <a:r>
              <a:rPr lang="en-US" baseline="0" dirty="0" smtClean="0"/>
              <a:t> version of the card catalog; </a:t>
            </a:r>
            <a:r>
              <a:rPr lang="en-US" dirty="0" smtClean="0"/>
              <a:t>it</a:t>
            </a:r>
            <a:r>
              <a:rPr lang="en-US" baseline="0" dirty="0" smtClean="0"/>
              <a:t> was</a:t>
            </a:r>
            <a:r>
              <a:rPr lang="en-US" dirty="0" smtClean="0"/>
              <a:t> much more.</a:t>
            </a:r>
          </a:p>
          <a:p>
            <a:pPr defTabSz="931774">
              <a:defRPr/>
            </a:pPr>
            <a:r>
              <a:rPr lang="en-US" dirty="0" smtClean="0"/>
              <a:t>Sounds great? Right? More types of content, and more metadata relating to that content.</a:t>
            </a:r>
          </a:p>
          <a:p>
            <a:pPr defTabSz="931774">
              <a:defRPr/>
            </a:pPr>
            <a:r>
              <a:rPr lang="en-US" dirty="0" smtClean="0"/>
              <a:t>You’d think that dramatic growth in quality and content would mean that library catalogs are the first choice for</a:t>
            </a:r>
            <a:r>
              <a:rPr lang="en-US" baseline="0" dirty="0" smtClean="0"/>
              <a:t> information seekers</a:t>
            </a:r>
            <a:r>
              <a:rPr lang="en-US" dirty="0" smtClean="0"/>
              <a:t>. But things haven’t happened that way, have they?</a:t>
            </a:r>
          </a:p>
          <a:p>
            <a:pPr defTabSz="931774">
              <a:defRPr/>
            </a:pPr>
            <a:endParaRPr lang="en-US" dirty="0" smtClean="0"/>
          </a:p>
          <a:p>
            <a:pPr defTabSz="931774">
              <a:defRPr/>
            </a:pPr>
            <a:r>
              <a:rPr lang="en-US" dirty="0" smtClean="0"/>
              <a:t>What has happened is that these other data sources have become competitors</a:t>
            </a:r>
            <a:r>
              <a:rPr lang="en-US" baseline="0" dirty="0" smtClean="0"/>
              <a:t> to the catalog. </a:t>
            </a:r>
          </a:p>
          <a:p>
            <a:pPr defTabSz="931774">
              <a:defRPr/>
            </a:pPr>
            <a:r>
              <a:rPr lang="en-US" baseline="0" dirty="0" smtClean="0"/>
              <a:t>   It is likely that-</a:t>
            </a:r>
          </a:p>
          <a:p>
            <a:pPr defTabSz="931774">
              <a:defRPr/>
            </a:pPr>
            <a:r>
              <a:rPr lang="en-US" baseline="0" dirty="0" smtClean="0"/>
              <a:t>More users get to databases from Google Scholar than from your catalog</a:t>
            </a:r>
          </a:p>
          <a:p>
            <a:pPr defTabSz="931774">
              <a:defRPr/>
            </a:pPr>
            <a:r>
              <a:rPr lang="en-US" baseline="0" dirty="0" smtClean="0"/>
              <a:t>More users get to </a:t>
            </a:r>
            <a:r>
              <a:rPr lang="en-US" baseline="0" dirty="0" err="1" smtClean="0"/>
              <a:t>ejournals</a:t>
            </a:r>
            <a:r>
              <a:rPr lang="en-US" baseline="0" dirty="0" smtClean="0"/>
              <a:t> from Google Scholar or your link resolvers than from your catalog</a:t>
            </a:r>
          </a:p>
          <a:p>
            <a:pPr defTabSz="931774">
              <a:defRPr/>
            </a:pPr>
            <a:r>
              <a:rPr lang="en-US" dirty="0" smtClean="0"/>
              <a:t>More users get to </a:t>
            </a:r>
            <a:r>
              <a:rPr lang="en-US" dirty="0" err="1" smtClean="0"/>
              <a:t>ebooks</a:t>
            </a:r>
            <a:r>
              <a:rPr lang="en-US" dirty="0" smtClean="0"/>
              <a:t> from Google than from MARC records in your catalog</a:t>
            </a:r>
          </a:p>
          <a:p>
            <a:pPr defTabSz="931774">
              <a:defRPr/>
            </a:pPr>
            <a:r>
              <a:rPr lang="en-US" dirty="0" smtClean="0"/>
              <a:t>More users get to web sites</a:t>
            </a:r>
            <a:r>
              <a:rPr lang="en-US" baseline="0" dirty="0" smtClean="0"/>
              <a:t> from search engines than from the catalog</a:t>
            </a:r>
          </a:p>
          <a:p>
            <a:pPr defTabSz="931774">
              <a:defRPr/>
            </a:pPr>
            <a:endParaRPr lang="en-US" baseline="0" dirty="0" smtClean="0"/>
          </a:p>
          <a:p>
            <a:pPr defTabSz="931774">
              <a:defRPr/>
            </a:pPr>
            <a:r>
              <a:rPr lang="en-US" baseline="0" dirty="0" smtClean="0"/>
              <a:t>The catalog has competition now as a discovery tool, and it is very fierce competition. </a:t>
            </a:r>
            <a:endParaRPr lang="en-US" dirty="0" smtClean="0"/>
          </a:p>
          <a:p>
            <a:pPr defTabSz="931774">
              <a:defRPr/>
            </a:pPr>
            <a:endParaRPr lang="en-US" dirty="0" smtClean="0"/>
          </a:p>
        </p:txBody>
      </p:sp>
      <p:sp>
        <p:nvSpPr>
          <p:cNvPr id="4" name="Slide Number Placeholder 3"/>
          <p:cNvSpPr>
            <a:spLocks noGrp="1"/>
          </p:cNvSpPr>
          <p:nvPr>
            <p:ph type="sldNum" sz="quarter" idx="10"/>
          </p:nvPr>
        </p:nvSpPr>
        <p:spPr/>
        <p:txBody>
          <a:bodyPr/>
          <a:lstStyle/>
          <a:p>
            <a:fld id="{14201A40-23F8-4652-89D3-53C01438185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Cathy de Rosa</a:t>
            </a:r>
          </a:p>
          <a:p>
            <a:r>
              <a:rPr lang="en-US" dirty="0" smtClean="0"/>
              <a:t>More people are</a:t>
            </a:r>
            <a:r>
              <a:rPr lang="en-US" baseline="0" dirty="0" smtClean="0"/>
              <a:t> “familiar” with search engines than with either online or physical libraries.</a:t>
            </a:r>
          </a:p>
          <a:p>
            <a:endParaRPr lang="en-US" baseline="0" dirty="0" smtClean="0"/>
          </a:p>
          <a:p>
            <a:r>
              <a:rPr lang="en-US" baseline="0" dirty="0" smtClean="0"/>
              <a:t>Some times librarians brush that off by saying “ well our quality is much better”</a:t>
            </a:r>
            <a:endParaRPr lang="en-US" dirty="0"/>
          </a:p>
        </p:txBody>
      </p:sp>
      <p:sp>
        <p:nvSpPr>
          <p:cNvPr id="4" name="Slide Number Placeholder 3"/>
          <p:cNvSpPr>
            <a:spLocks noGrp="1"/>
          </p:cNvSpPr>
          <p:nvPr>
            <p:ph type="sldNum" sz="quarter" idx="10"/>
          </p:nvPr>
        </p:nvSpPr>
        <p:spPr/>
        <p:txBody>
          <a:bodyPr/>
          <a:lstStyle/>
          <a:p>
            <a:fld id="{68E99D5E-1DA7-45A2-9B69-63762148691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isn’t just that more people think of Google more often than they think of the library. They also</a:t>
            </a:r>
            <a:r>
              <a:rPr lang="en-US" baseline="0" dirty="0" smtClean="0"/>
              <a:t> think it is Better than the library.</a:t>
            </a:r>
            <a:endParaRPr lang="en-US" dirty="0"/>
          </a:p>
        </p:txBody>
      </p:sp>
      <p:sp>
        <p:nvSpPr>
          <p:cNvPr id="4" name="Slide Number Placeholder 3"/>
          <p:cNvSpPr>
            <a:spLocks noGrp="1"/>
          </p:cNvSpPr>
          <p:nvPr>
            <p:ph type="sldNum" sz="quarter" idx="10"/>
          </p:nvPr>
        </p:nvSpPr>
        <p:spPr/>
        <p:txBody>
          <a:bodyPr/>
          <a:lstStyle/>
          <a:p>
            <a:fld id="{68E99D5E-1DA7-45A2-9B69-6376214869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people are more familiar with search engines, and they think the info is a better than the library, it seems inevitable that they’d make this choice.</a:t>
            </a:r>
            <a:endParaRPr lang="en-US" dirty="0"/>
          </a:p>
        </p:txBody>
      </p:sp>
      <p:sp>
        <p:nvSpPr>
          <p:cNvPr id="4" name="Slide Number Placeholder 3"/>
          <p:cNvSpPr>
            <a:spLocks noGrp="1"/>
          </p:cNvSpPr>
          <p:nvPr>
            <p:ph type="sldNum" sz="quarter" idx="10"/>
          </p:nvPr>
        </p:nvSpPr>
        <p:spPr/>
        <p:txBody>
          <a:bodyPr/>
          <a:lstStyle/>
          <a:p>
            <a:fld id="{14201A40-23F8-4652-89D3-53C01438185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does that say about the future of the catalog?</a:t>
            </a:r>
          </a:p>
          <a:p>
            <a:endParaRPr lang="en-US" dirty="0" smtClean="0"/>
          </a:p>
          <a:p>
            <a:r>
              <a:rPr lang="en-US" dirty="0" smtClean="0"/>
              <a:t>I don’t think there is anything we can do to the catalog that will make the center of the universe</a:t>
            </a:r>
            <a:r>
              <a:rPr lang="en-US" baseline="0" dirty="0" smtClean="0"/>
              <a:t> the way it was 30 years ago. It won’t be the ONE search tool the way it used to be. But it can still serve an essential supporting role. Instead of being the ONE place to search, it will be one of the places to search.</a:t>
            </a:r>
            <a:endParaRPr lang="en-US" dirty="0" smtClean="0"/>
          </a:p>
          <a:p>
            <a:endParaRPr lang="en-US" dirty="0" smtClean="0"/>
          </a:p>
          <a:p>
            <a:r>
              <a:rPr lang="en-US" dirty="0" smtClean="0"/>
              <a:t>It seems likely that we will quit trying to add external content to the catalog and it will go back to being an inventory tool.</a:t>
            </a:r>
          </a:p>
          <a:p>
            <a:r>
              <a:rPr lang="en-US" baseline="0" dirty="0" smtClean="0"/>
              <a:t>Can’t add 12 million Google books – and we don’t need to. Instead of searching them through the catalog and OPAC, we will search them WITH the catalog (but not via the OPAC</a:t>
            </a:r>
          </a:p>
          <a:p>
            <a:r>
              <a:rPr lang="en-US" baseline="0" dirty="0" smtClean="0"/>
              <a:t>RDA facilitates this transition by better exposing cataloging metadata on the open web</a:t>
            </a:r>
          </a:p>
          <a:p>
            <a:endParaRPr lang="en-US" baseline="0" dirty="0" smtClean="0"/>
          </a:p>
          <a:p>
            <a:r>
              <a:rPr lang="en-US" baseline="0" dirty="0" smtClean="0"/>
              <a:t>Already some products along these lines, Fed Searching has limitations. Discovery tools (EDS, Summon, etc) hold promise but they are very new.</a:t>
            </a:r>
            <a:endParaRPr lang="en-US" dirty="0" smtClean="0"/>
          </a:p>
        </p:txBody>
      </p:sp>
      <p:sp>
        <p:nvSpPr>
          <p:cNvPr id="4" name="Slide Number Placeholder 3"/>
          <p:cNvSpPr>
            <a:spLocks noGrp="1"/>
          </p:cNvSpPr>
          <p:nvPr>
            <p:ph type="sldNum" sz="quarter" idx="10"/>
          </p:nvPr>
        </p:nvSpPr>
        <p:spPr/>
        <p:txBody>
          <a:bodyPr/>
          <a:lstStyle/>
          <a:p>
            <a:fld id="{14201A40-23F8-4652-89D3-53C0143818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really a satisfying</a:t>
            </a:r>
            <a:r>
              <a:rPr lang="en-US" baseline="0" dirty="0" smtClean="0"/>
              <a:t> user experience in today’s world. People expect full text.</a:t>
            </a:r>
          </a:p>
          <a:p>
            <a:r>
              <a:rPr lang="en-US" baseline="0" dirty="0" smtClean="0"/>
              <a:t>Back in the day of the card catalog, people expected and accepted this extra step: there was certainly no expectation that people open a card </a:t>
            </a:r>
            <a:r>
              <a:rPr lang="en-US" baseline="0" dirty="0" err="1" smtClean="0"/>
              <a:t>drawe</a:t>
            </a:r>
            <a:r>
              <a:rPr lang="en-US" baseline="0" dirty="0" smtClean="0"/>
              <a:t> and actually find the book next to the 3x5 metadata record!</a:t>
            </a:r>
            <a:endParaRPr lang="en-US" dirty="0"/>
          </a:p>
        </p:txBody>
      </p:sp>
      <p:sp>
        <p:nvSpPr>
          <p:cNvPr id="4" name="Slide Number Placeholder 3"/>
          <p:cNvSpPr>
            <a:spLocks noGrp="1"/>
          </p:cNvSpPr>
          <p:nvPr>
            <p:ph type="sldNum" sz="quarter" idx="10"/>
          </p:nvPr>
        </p:nvSpPr>
        <p:spPr/>
        <p:txBody>
          <a:bodyPr/>
          <a:lstStyle/>
          <a:p>
            <a:fld id="{14201A40-23F8-4652-89D3-53C01438185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Compared to our users, we still tend to be more book-oriented and metadata oriented. We are making</a:t>
            </a:r>
            <a:r>
              <a:rPr lang="en-US" baseline="0" dirty="0" smtClean="0"/>
              <a:t> some progress </a:t>
            </a:r>
            <a:r>
              <a:rPr lang="en-US" dirty="0" smtClean="0"/>
              <a:t>but change will be incremental,</a:t>
            </a:r>
            <a:r>
              <a:rPr lang="en-US" baseline="0" dirty="0" smtClean="0"/>
              <a:t> not overnight – at least until </a:t>
            </a:r>
            <a:r>
              <a:rPr lang="en-US" dirty="0" smtClean="0"/>
              <a:t>Google Books really gets rolled out</a:t>
            </a:r>
            <a:r>
              <a:rPr lang="en-US" baseline="0" dirty="0" smtClean="0"/>
              <a:t>.</a:t>
            </a:r>
          </a:p>
          <a:p>
            <a:r>
              <a:rPr lang="en-US" baseline="0" dirty="0" smtClean="0"/>
              <a:t>Not saying MARC is bad or un-useful. I’m just saying that it used to be the whole pie and is now a shrinking piece of the pie.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4201A40-23F8-4652-89D3-53C0143818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EA8D20-6D1B-4C8B-A52D-579116EA9723}" type="datetimeFigureOut">
              <a:rPr lang="en-US" smtClean="0"/>
              <a:pPr/>
              <a:t>3/9/2011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8003A7-28DE-4E18-A6CE-1DE73E12CF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A8D20-6D1B-4C8B-A52D-579116EA9723}"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A8D20-6D1B-4C8B-A52D-579116EA9723}"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A8D20-6D1B-4C8B-A52D-579116EA9723}"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EA8D20-6D1B-4C8B-A52D-579116EA9723}" type="datetimeFigureOut">
              <a:rPr lang="en-US" smtClean="0"/>
              <a:pPr/>
              <a:t>3/9/2011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003A7-28DE-4E18-A6CE-1DE73E12CF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EA8D20-6D1B-4C8B-A52D-579116EA9723}"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EA8D20-6D1B-4C8B-A52D-579116EA9723}" type="datetimeFigureOut">
              <a:rPr lang="en-US" smtClean="0"/>
              <a:pPr/>
              <a:t>3/9/2011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EA8D20-6D1B-4C8B-A52D-579116EA9723}" type="datetimeFigureOut">
              <a:rPr lang="en-US" smtClean="0"/>
              <a:pPr/>
              <a:t>3/9/2011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8D20-6D1B-4C8B-A52D-579116EA9723}" type="datetimeFigureOut">
              <a:rPr lang="en-US" smtClean="0"/>
              <a:pPr/>
              <a:t>3/9/2011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EA8D20-6D1B-4C8B-A52D-579116EA9723}"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003A7-28DE-4E18-A6CE-1DE73E12CF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EA8D20-6D1B-4C8B-A52D-579116EA9723}" type="datetimeFigureOut">
              <a:rPr lang="en-US" smtClean="0"/>
              <a:pPr/>
              <a:t>3/9/2011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8003A7-28DE-4E18-A6CE-1DE73E12CF5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EA8D20-6D1B-4C8B-A52D-579116EA9723}" type="datetimeFigureOut">
              <a:rPr lang="en-US" smtClean="0"/>
              <a:pPr/>
              <a:t>3/9/2011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8003A7-28DE-4E18-A6CE-1DE73E12CF5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7851648" cy="1828800"/>
          </a:xfrm>
        </p:spPr>
        <p:txBody>
          <a:bodyPr>
            <a:normAutofit fontScale="90000"/>
          </a:bodyPr>
          <a:lstStyle/>
          <a:p>
            <a:r>
              <a:rPr lang="en-US" dirty="0" smtClean="0"/>
              <a:t/>
            </a:r>
            <a:br>
              <a:rPr lang="en-US" dirty="0" smtClean="0"/>
            </a:br>
            <a:r>
              <a:rPr lang="en-US" dirty="0" smtClean="0"/>
              <a:t>The Future of the </a:t>
            </a:r>
            <a:br>
              <a:rPr lang="en-US" dirty="0" smtClean="0"/>
            </a:br>
            <a:r>
              <a:rPr lang="en-US" dirty="0" smtClean="0"/>
              <a:t>Library Catalog</a:t>
            </a:r>
            <a:br>
              <a:rPr lang="en-US" dirty="0" smtClean="0"/>
            </a:br>
            <a:endParaRPr lang="en-US" dirty="0"/>
          </a:p>
        </p:txBody>
      </p:sp>
      <p:sp>
        <p:nvSpPr>
          <p:cNvPr id="3" name="Subtitle 2"/>
          <p:cNvSpPr>
            <a:spLocks noGrp="1"/>
          </p:cNvSpPr>
          <p:nvPr>
            <p:ph type="subTitle" idx="1"/>
          </p:nvPr>
        </p:nvSpPr>
        <p:spPr>
          <a:xfrm>
            <a:off x="381000" y="4572000"/>
            <a:ext cx="7854696" cy="1018736"/>
          </a:xfrm>
        </p:spPr>
        <p:txBody>
          <a:bodyPr/>
          <a:lstStyle/>
          <a:p>
            <a:endParaRPr lang="en-US" dirty="0" smtClean="0"/>
          </a:p>
          <a:p>
            <a:r>
              <a:rPr lang="en-US" dirty="0" smtClean="0"/>
              <a:t>Tim Bucknall, UNCG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Role of the Catalog </a:t>
            </a:r>
            <a:endParaRPr lang="en-US" dirty="0"/>
          </a:p>
        </p:txBody>
      </p:sp>
      <p:pic>
        <p:nvPicPr>
          <p:cNvPr id="4" name="Content Placeholder 3" descr="slide1.jpg"/>
          <p:cNvPicPr>
            <a:picLocks noGrp="1" noChangeAspect="1"/>
          </p:cNvPicPr>
          <p:nvPr>
            <p:ph idx="1"/>
          </p:nvPr>
        </p:nvPicPr>
        <p:blipFill>
          <a:blip r:embed="rId3" cstate="print"/>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Transitional Role of the Catalog</a:t>
            </a:r>
            <a:endParaRPr lang="en-US" dirty="0"/>
          </a:p>
        </p:txBody>
      </p:sp>
      <p:pic>
        <p:nvPicPr>
          <p:cNvPr id="4" name="Content Placeholder 3" descr="slide2.jpg"/>
          <p:cNvPicPr>
            <a:picLocks noGrp="1" noChangeAspect="1"/>
          </p:cNvPicPr>
          <p:nvPr>
            <p:ph idx="1"/>
          </p:nvPr>
        </p:nvPicPr>
        <p:blipFill>
          <a:blip r:embed="rId3" cstate="print"/>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vs. the Competition</a:t>
            </a:r>
            <a:endParaRPr lang="en-US" dirty="0"/>
          </a:p>
        </p:txBody>
      </p:sp>
      <p:sp>
        <p:nvSpPr>
          <p:cNvPr id="3" name="Content Placeholder 2"/>
          <p:cNvSpPr>
            <a:spLocks noGrp="1"/>
          </p:cNvSpPr>
          <p:nvPr>
            <p:ph idx="1"/>
          </p:nvPr>
        </p:nvSpPr>
        <p:spPr/>
        <p:txBody>
          <a:bodyPr/>
          <a:lstStyle/>
          <a:p>
            <a:pPr>
              <a:buNone/>
            </a:pPr>
            <a:r>
              <a:rPr lang="en-US" dirty="0" smtClean="0"/>
              <a:t>In the 12 years that search engines have been in existence, they have achieved a familiarity rating that is slightly higher than that of physical libraries and considerably higher than that of online libraries.</a:t>
            </a:r>
          </a:p>
          <a:p>
            <a:pPr>
              <a:buNone/>
            </a:pPr>
            <a:endParaRPr lang="en-US" dirty="0" smtClean="0"/>
          </a:p>
          <a:p>
            <a:pPr>
              <a:buNone/>
            </a:pPr>
            <a:r>
              <a:rPr lang="en-US" sz="1800" dirty="0" smtClean="0"/>
              <a:t>Source: </a:t>
            </a:r>
            <a:r>
              <a:rPr lang="en-US" sz="1800" i="1" dirty="0" smtClean="0"/>
              <a:t>Perceptions of Libraries and Information Resources, OCLC, 2005, part 1, p 7.</a:t>
            </a:r>
            <a:endParaRPr lang="en-US" sz="1800"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vs. the Competition</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93% agree Google provides worthwhile information.</a:t>
            </a:r>
          </a:p>
          <a:p>
            <a:pPr>
              <a:buNone/>
            </a:pPr>
            <a:endParaRPr lang="en-US" dirty="0" smtClean="0"/>
          </a:p>
          <a:p>
            <a:pPr>
              <a:buNone/>
            </a:pPr>
            <a:r>
              <a:rPr lang="en-US" dirty="0" smtClean="0"/>
              <a:t>78% agree library web sites provide worthwhile information.</a:t>
            </a:r>
          </a:p>
          <a:p>
            <a:pPr>
              <a:buNone/>
            </a:pPr>
            <a:endParaRPr lang="en-US" dirty="0" smtClean="0"/>
          </a:p>
          <a:p>
            <a:pPr>
              <a:buNone/>
            </a:pPr>
            <a:r>
              <a:rPr lang="en-US" sz="1800" dirty="0" smtClean="0"/>
              <a:t>Source: </a:t>
            </a:r>
            <a:r>
              <a:rPr lang="en-US" sz="1800" i="1" dirty="0" smtClean="0"/>
              <a:t>Perceptions of Libraries and Information Resources, OCLC, 2005, part 1, p 17.</a:t>
            </a:r>
            <a:endParaRPr lang="en-US" sz="1800"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 vs. the Competition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a:t>
            </a:r>
            <a:r>
              <a:rPr lang="en-US" sz="2800" dirty="0" smtClean="0"/>
              <a:t>The survey findings indicate that 84 percent of information searches begin with a search engine. Library Web sites were selected by just 1 percent of respondents as the source used to begin an information search. Very little variability in preference exists across geographic regions or U.S. age groups. Two percent of college students start their search at a library Web site.</a:t>
            </a:r>
          </a:p>
          <a:p>
            <a:pPr>
              <a:buNone/>
            </a:pPr>
            <a:endParaRPr lang="en-US" dirty="0" smtClean="0"/>
          </a:p>
          <a:p>
            <a:pPr>
              <a:buNone/>
            </a:pPr>
            <a:r>
              <a:rPr lang="en-US" sz="1600" dirty="0" smtClean="0"/>
              <a:t>		Source: </a:t>
            </a:r>
            <a:r>
              <a:rPr lang="en-US" sz="1600" i="1" dirty="0" smtClean="0"/>
              <a:t>Perceptions of Libraries and Information Resources, OCLC, 2005, part 1, p 17.</a:t>
            </a:r>
            <a:endParaRPr lang="en-US" sz="1600" dirty="0" smtClean="0"/>
          </a:p>
          <a:p>
            <a:pPr>
              <a:buNone/>
            </a:pP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Role of the Catalog</a:t>
            </a:r>
            <a:endParaRPr lang="en-US" dirty="0"/>
          </a:p>
        </p:txBody>
      </p:sp>
      <p:pic>
        <p:nvPicPr>
          <p:cNvPr id="9" name="Content Placeholder 8" descr="timSlide-2.jpg"/>
          <p:cNvPicPr>
            <a:picLocks noGrp="1" noChangeAspect="1"/>
          </p:cNvPicPr>
          <p:nvPr>
            <p:ph idx="1"/>
          </p:nvPr>
        </p:nvPicPr>
        <p:blipFill>
          <a:blip r:embed="rId3" cstate="print"/>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 Record</a:t>
            </a:r>
            <a:endParaRPr lang="en-US"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1060450" y="1935163"/>
            <a:ext cx="702309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Growing Gap?</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For our users, the most desirable enhancement to the catalog is </a:t>
            </a:r>
            <a:r>
              <a:rPr lang="en-US" i="1" dirty="0" smtClean="0"/>
              <a:t>more links to online content/full text. </a:t>
            </a:r>
          </a:p>
          <a:p>
            <a:pPr>
              <a:buNone/>
            </a:pPr>
            <a:endParaRPr lang="en-US" i="1" dirty="0" smtClean="0"/>
          </a:p>
          <a:p>
            <a:pPr>
              <a:buNone/>
            </a:pPr>
            <a:r>
              <a:rPr lang="en-US" dirty="0" smtClean="0"/>
              <a:t>Librarians ranked the same enhancement 14</a:t>
            </a:r>
            <a:r>
              <a:rPr lang="en-US" baseline="30000" dirty="0" smtClean="0"/>
              <a:t>th</a:t>
            </a:r>
            <a:r>
              <a:rPr lang="en-US" dirty="0" smtClean="0"/>
              <a:t> out of 18 choices. Within libraries, directors assigned it the highest priority and catalogers assigned it the lowest.</a:t>
            </a:r>
          </a:p>
          <a:p>
            <a:pPr>
              <a:buNone/>
            </a:pPr>
            <a:endParaRPr lang="en-US" dirty="0" smtClean="0"/>
          </a:p>
          <a:p>
            <a:pPr>
              <a:buNone/>
            </a:pPr>
            <a:endParaRPr lang="en-US" dirty="0" smtClean="0"/>
          </a:p>
          <a:p>
            <a:pPr>
              <a:buNone/>
            </a:pPr>
            <a:r>
              <a:rPr lang="en-US" sz="1600" dirty="0" smtClean="0"/>
              <a:t>Data from: </a:t>
            </a:r>
          </a:p>
          <a:p>
            <a:pPr>
              <a:buNone/>
            </a:pPr>
            <a:r>
              <a:rPr lang="en-US" sz="1600" u="sng" dirty="0" smtClean="0"/>
              <a:t>Online Catalogs: What Users and Librarians Want</a:t>
            </a:r>
            <a:r>
              <a:rPr lang="en-US" sz="1600" dirty="0" smtClean="0"/>
              <a:t>. Calhoun, et al. OCLC: 2009.</a:t>
            </a:r>
          </a:p>
          <a:p>
            <a:pPr>
              <a:buNone/>
            </a:pPr>
            <a:r>
              <a:rPr lang="en-US" sz="1600" dirty="0" smtClean="0"/>
              <a:t>http://www.oclc.org/reports/onlinecatalogs/default.htm</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2395</TotalTime>
  <Words>1031</Words>
  <Application>Microsoft Office PowerPoint</Application>
  <PresentationFormat>On-screen Show (4:3)</PresentationFormat>
  <Paragraphs>76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The Future of the  Library Catalog </vt:lpstr>
      <vt:lpstr>Traditional Role of the Catalog </vt:lpstr>
      <vt:lpstr>Transitional Role of the Catalog</vt:lpstr>
      <vt:lpstr>Catalog vs. the Competition</vt:lpstr>
      <vt:lpstr>Catalog vs. the Competition</vt:lpstr>
      <vt:lpstr>Catalog vs. the Competition</vt:lpstr>
      <vt:lpstr>Future Role of the Catalog</vt:lpstr>
      <vt:lpstr>MARC Record</vt:lpstr>
      <vt:lpstr>A Growing Gap?</vt:lpstr>
    </vt:vector>
  </TitlesOfParts>
  <Company>UNCG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the OPAC is dead, when is the funeral?</dc:title>
  <dc:creator>bucknall</dc:creator>
  <cp:lastModifiedBy>bucknall</cp:lastModifiedBy>
  <cp:revision>158</cp:revision>
  <dcterms:created xsi:type="dcterms:W3CDTF">2010-05-14T16:23:36Z</dcterms:created>
  <dcterms:modified xsi:type="dcterms:W3CDTF">2011-03-09T19:59:09Z</dcterms:modified>
</cp:coreProperties>
</file>