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2"/>
  </p:notesMasterIdLst>
  <p:sldIdLst>
    <p:sldId id="256" r:id="rId2"/>
    <p:sldId id="257" r:id="rId3"/>
    <p:sldId id="264" r:id="rId4"/>
    <p:sldId id="276" r:id="rId5"/>
    <p:sldId id="271" r:id="rId6"/>
    <p:sldId id="270" r:id="rId7"/>
    <p:sldId id="262" r:id="rId8"/>
    <p:sldId id="272" r:id="rId9"/>
    <p:sldId id="263" r:id="rId10"/>
    <p:sldId id="268" r:id="rId11"/>
    <p:sldId id="266" r:id="rId12"/>
    <p:sldId id="267" r:id="rId13"/>
    <p:sldId id="281" r:id="rId14"/>
    <p:sldId id="277" r:id="rId15"/>
    <p:sldId id="278" r:id="rId16"/>
    <p:sldId id="279" r:id="rId17"/>
    <p:sldId id="280" r:id="rId18"/>
    <p:sldId id="269" r:id="rId19"/>
    <p:sldId id="274" r:id="rId20"/>
    <p:sldId id="25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75" d="100"/>
          <a:sy n="75" d="100"/>
        </p:scale>
        <p:origin x="-1160" y="-3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08546-C0E1-824A-A820-3375D230B218}" type="datetimeFigureOut">
              <a:rPr lang="en-US" smtClean="0"/>
              <a:pPr/>
              <a:t>3/8/11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3045A-5D69-B347-9FED-6078B64DEF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many aspects of this topic that I’m going to be an equal-opportunity offender and do justice to none of them</a:t>
            </a:r>
          </a:p>
          <a:p>
            <a:endParaRPr lang="en-US" dirty="0"/>
          </a:p>
        </p:txBody>
      </p:sp>
      <p:sp>
        <p:nvSpPr>
          <p:cNvPr id="4" name="Slide Number Placeholder 3"/>
          <p:cNvSpPr>
            <a:spLocks noGrp="1"/>
          </p:cNvSpPr>
          <p:nvPr>
            <p:ph type="sldNum" sz="quarter" idx="10"/>
          </p:nvPr>
        </p:nvSpPr>
        <p:spPr/>
        <p:txBody>
          <a:bodyPr/>
          <a:lstStyle/>
          <a:p>
            <a:fld id="{B193045A-5D69-B347-9FED-6078B64DEF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--just as shift from book catalogs to card catalogs to early online catalogs </a:t>
            </a:r>
            <a:r>
              <a:rPr lang="en-US" sz="1200" b="1" kern="1200" dirty="0" smtClean="0">
                <a:solidFill>
                  <a:schemeClr val="tx1"/>
                </a:solidFill>
                <a:latin typeface="+mn-lt"/>
                <a:ea typeface="+mn-ea"/>
                <a:cs typeface="+mn-cs"/>
              </a:rPr>
              <a:t>looked</a:t>
            </a:r>
            <a:r>
              <a:rPr lang="en-US" sz="1200" kern="1200" dirty="0" smtClean="0">
                <a:solidFill>
                  <a:schemeClr val="tx1"/>
                </a:solidFill>
                <a:latin typeface="+mn-lt"/>
                <a:ea typeface="+mn-ea"/>
                <a:cs typeface="+mn-cs"/>
              </a:rPr>
              <a:t> different and improved much while not replicating everything, catalog of future will look different.   We’ll miss parts of the old, but like the improvements much, much more.</a:t>
            </a:r>
          </a:p>
          <a:p>
            <a:r>
              <a:rPr lang="en-US" sz="1200" kern="1200" smtClean="0">
                <a:solidFill>
                  <a:schemeClr val="tx1"/>
                </a:solidFill>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B193045A-5D69-B347-9FED-6078B64DEF5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•Pretty old topic</a:t>
            </a:r>
          </a:p>
          <a:p>
            <a:r>
              <a:rPr lang="en-US" sz="1200" kern="1200" dirty="0" smtClean="0">
                <a:solidFill>
                  <a:schemeClr val="tx1"/>
                </a:solidFill>
                <a:latin typeface="+mn-lt"/>
                <a:ea typeface="+mn-ea"/>
                <a:cs typeface="+mn-cs"/>
              </a:rPr>
              <a:t>•Directly linked to Web environment surrounding it </a:t>
            </a:r>
          </a:p>
          <a:p>
            <a:r>
              <a:rPr lang="en-US" sz="1200" kern="1200" dirty="0" smtClean="0">
                <a:solidFill>
                  <a:schemeClr val="tx1"/>
                </a:solidFill>
                <a:latin typeface="+mn-lt"/>
                <a:ea typeface="+mn-ea"/>
                <a:cs typeface="+mn-cs"/>
              </a:rPr>
              <a:t>--where most searches begin (discovery))</a:t>
            </a:r>
          </a:p>
          <a:p>
            <a:r>
              <a:rPr lang="en-US" sz="1200" kern="1200" dirty="0" smtClean="0">
                <a:solidFill>
                  <a:schemeClr val="tx1"/>
                </a:solidFill>
                <a:latin typeface="+mn-lt"/>
                <a:ea typeface="+mn-ea"/>
                <a:cs typeface="+mn-cs"/>
              </a:rPr>
              <a:t>•Long view always helps </a:t>
            </a:r>
          </a:p>
          <a:p>
            <a:r>
              <a:rPr lang="en-US" sz="1200" kern="1200" dirty="0" smtClean="0">
                <a:solidFill>
                  <a:schemeClr val="tx1"/>
                </a:solidFill>
                <a:latin typeface="+mn-lt"/>
                <a:ea typeface="+mn-ea"/>
                <a:cs typeface="+mn-cs"/>
              </a:rPr>
              <a:t>--there was great collective gnashing of teeth when catalogs went from scrolls to books and then to cards.  Heresy!</a:t>
            </a:r>
          </a:p>
          <a:p>
            <a:r>
              <a:rPr lang="en-US" sz="1200" kern="1200" dirty="0" smtClean="0">
                <a:solidFill>
                  <a:schemeClr val="tx1"/>
                </a:solidFill>
                <a:latin typeface="+mn-lt"/>
                <a:ea typeface="+mn-ea"/>
                <a:cs typeface="+mn-cs"/>
              </a:rPr>
              <a:t>•Nicholson Baker notwithstanding, behemoth public catalogs and shelf lists have gone the way of the dinosaurs in many libraries</a:t>
            </a:r>
          </a:p>
          <a:p>
            <a:r>
              <a:rPr lang="en-US" sz="1200" kern="1200" dirty="0" smtClean="0">
                <a:solidFill>
                  <a:schemeClr val="tx1"/>
                </a:solidFill>
                <a:latin typeface="+mn-lt"/>
                <a:ea typeface="+mn-ea"/>
                <a:cs typeface="+mn-cs"/>
              </a:rPr>
              <a:t>--(not that we ever had dinosaurs in the library, although we did have horses stabled in the UNC Library once, but that’s a different talk) </a:t>
            </a:r>
          </a:p>
          <a:p>
            <a:r>
              <a:rPr lang="en-US" sz="1200" kern="1200" dirty="0" smtClean="0">
                <a:solidFill>
                  <a:schemeClr val="tx1"/>
                </a:solidFill>
                <a:latin typeface="+mn-lt"/>
                <a:ea typeface="+mn-ea"/>
                <a:cs typeface="+mn-cs"/>
              </a:rPr>
              <a:t>•Plate tectonics in action</a:t>
            </a:r>
          </a:p>
          <a:p>
            <a:r>
              <a:rPr lang="en-US" sz="1200" kern="1200" dirty="0" smtClean="0">
                <a:solidFill>
                  <a:schemeClr val="tx1"/>
                </a:solidFill>
                <a:latin typeface="+mn-lt"/>
                <a:ea typeface="+mn-ea"/>
                <a:cs typeface="+mn-cs"/>
              </a:rPr>
              <a:t>--current changes can feel like ground shifting underfoot</a:t>
            </a:r>
          </a:p>
          <a:p>
            <a:r>
              <a:rPr lang="en-US" sz="1200" kern="1200" dirty="0" smtClean="0">
                <a:solidFill>
                  <a:schemeClr val="tx1"/>
                </a:solidFill>
                <a:latin typeface="+mn-lt"/>
                <a:ea typeface="+mn-ea"/>
                <a:cs typeface="+mn-cs"/>
              </a:rPr>
              <a:t>--Changes under way now are the kinds that make catalogers  (traditional catalogers, or stereotype/caricature of catalogers) most uncomfortable—dealing with gray areas, not absolutes.  Easy and reassuring to be able to point to rules and put something in its place once and for all.  But data in the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 refuses to stay dead.  Catalogers are being asked to move to a new code for which tools have yet to be developed and which, while it *can* accommodate MARC (a metadata standard designed 45 years ago to replicate catalog cards—which it did to perfection), it is designed most to operate in the current era, provide the kind of information users want, and scale to any metadata standard.</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193045A-5D69-B347-9FED-6078B64DEF5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--Factors pushing change</a:t>
            </a:r>
          </a:p>
          <a:p>
            <a:endParaRPr lang="en-US" dirty="0"/>
          </a:p>
        </p:txBody>
      </p:sp>
      <p:sp>
        <p:nvSpPr>
          <p:cNvPr id="4" name="Slide Number Placeholder 3"/>
          <p:cNvSpPr>
            <a:spLocks noGrp="1"/>
          </p:cNvSpPr>
          <p:nvPr>
            <p:ph type="sldNum" sz="quarter" idx="10"/>
          </p:nvPr>
        </p:nvSpPr>
        <p:spPr/>
        <p:txBody>
          <a:bodyPr/>
          <a:lstStyle/>
          <a:p>
            <a:fld id="{B193045A-5D69-B347-9FED-6078B64DEF5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--More of the same no longer suffices…  </a:t>
            </a:r>
          </a:p>
          <a:p>
            <a:endParaRPr lang="en-US" dirty="0"/>
          </a:p>
        </p:txBody>
      </p:sp>
      <p:sp>
        <p:nvSpPr>
          <p:cNvPr id="4" name="Slide Number Placeholder 3"/>
          <p:cNvSpPr>
            <a:spLocks noGrp="1"/>
          </p:cNvSpPr>
          <p:nvPr>
            <p:ph type="sldNum" sz="quarter" idx="10"/>
          </p:nvPr>
        </p:nvSpPr>
        <p:spPr/>
        <p:txBody>
          <a:bodyPr/>
          <a:lstStyle/>
          <a:p>
            <a:fld id="{B193045A-5D69-B347-9FED-6078B64DEF5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Library resources accessible where users search </a:t>
            </a:r>
          </a:p>
          <a:p>
            <a:r>
              <a:rPr lang="en-US" sz="1200" kern="1200" dirty="0" smtClean="0">
                <a:solidFill>
                  <a:schemeClr val="tx1"/>
                </a:solidFill>
                <a:latin typeface="+mn-lt"/>
                <a:ea typeface="+mn-ea"/>
                <a:cs typeface="+mn-cs"/>
              </a:rPr>
              <a:t>•Library resources intelligible in ordinary language </a:t>
            </a:r>
          </a:p>
          <a:p>
            <a:r>
              <a:rPr lang="en-US" sz="1200" kern="1200" dirty="0" smtClean="0">
                <a:solidFill>
                  <a:schemeClr val="tx1"/>
                </a:solidFill>
                <a:latin typeface="+mn-lt"/>
                <a:ea typeface="+mn-ea"/>
                <a:cs typeface="+mn-cs"/>
              </a:rPr>
              <a:t>•Must be intuitive, drilling down quickly with facets and easy navigational signposts</a:t>
            </a:r>
          </a:p>
          <a:p>
            <a:r>
              <a:rPr lang="en-US" sz="1200" kern="1200" dirty="0" smtClean="0">
                <a:solidFill>
                  <a:schemeClr val="tx1"/>
                </a:solidFill>
                <a:latin typeface="+mn-lt"/>
                <a:ea typeface="+mn-ea"/>
                <a:cs typeface="+mn-cs"/>
              </a:rPr>
              <a:t>--(who needed instruction to use Amazon or Wikipedia or </a:t>
            </a:r>
            <a:r>
              <a:rPr lang="en-US" sz="1200" kern="1200" dirty="0" err="1" smtClean="0">
                <a:solidFill>
                  <a:schemeClr val="tx1"/>
                </a:solidFill>
                <a:latin typeface="+mn-lt"/>
                <a:ea typeface="+mn-ea"/>
                <a:cs typeface="+mn-cs"/>
              </a:rPr>
              <a:t>Zappos</a:t>
            </a:r>
            <a:r>
              <a:rPr lang="en-US" sz="1200" kern="1200" dirty="0" smtClean="0">
                <a:solidFill>
                  <a:schemeClr val="tx1"/>
                </a:solidFill>
                <a:latin typeface="+mn-lt"/>
                <a:ea typeface="+mn-ea"/>
                <a:cs typeface="+mn-cs"/>
              </a:rPr>
              <a:t>?); think of how facets take catalog data and use it for new ways of searching; hold that thought! </a:t>
            </a:r>
          </a:p>
          <a:p>
            <a:r>
              <a:rPr lang="en-US" sz="1200" kern="1200" dirty="0" smtClean="0">
                <a:solidFill>
                  <a:schemeClr val="tx1"/>
                </a:solidFill>
                <a:latin typeface="+mn-lt"/>
                <a:ea typeface="+mn-ea"/>
                <a:cs typeface="+mn-cs"/>
              </a:rPr>
              <a:t>“There's been a shift (even in these tough economic times) from traditional </a:t>
            </a:r>
            <a:r>
              <a:rPr lang="en-US" sz="1200" kern="1200" dirty="0" err="1" smtClean="0">
                <a:solidFill>
                  <a:schemeClr val="tx1"/>
                </a:solidFill>
                <a:latin typeface="+mn-lt"/>
                <a:ea typeface="+mn-ea"/>
                <a:cs typeface="+mn-cs"/>
              </a:rPr>
              <a:t>OPACs</a:t>
            </a:r>
            <a:r>
              <a:rPr lang="en-US" sz="1200" kern="1200" dirty="0" smtClean="0">
                <a:solidFill>
                  <a:schemeClr val="tx1"/>
                </a:solidFill>
                <a:latin typeface="+mn-lt"/>
                <a:ea typeface="+mn-ea"/>
                <a:cs typeface="+mn-cs"/>
              </a:rPr>
              <a:t> to discovery layers. One baseline feature is faceting, which takes traditional catalog data and creates new functionality. The screen layout and placement of those elements don't have the same kind of restrictions as the flat file sequencing of collocated headings. I like the browse indexes in my OPAC because I know that great information is there, but browse indexes are not the best way to provide the functionality that RDA anticipates and is already present in some measures in modern </a:t>
            </a:r>
            <a:r>
              <a:rPr lang="en-US" sz="1200" kern="1200" dirty="0" err="1" smtClean="0">
                <a:solidFill>
                  <a:schemeClr val="tx1"/>
                </a:solidFill>
                <a:latin typeface="+mn-lt"/>
                <a:ea typeface="+mn-ea"/>
                <a:cs typeface="+mn-cs"/>
              </a:rPr>
              <a:t>OPACs</a:t>
            </a:r>
            <a:r>
              <a:rPr lang="en-US" sz="1200" kern="1200" dirty="0" smtClean="0">
                <a:solidFill>
                  <a:schemeClr val="tx1"/>
                </a:solidFill>
                <a:latin typeface="+mn-lt"/>
                <a:ea typeface="+mn-ea"/>
                <a:cs typeface="+mn-cs"/>
              </a:rPr>
              <a:t>.”  Thomas </a:t>
            </a:r>
            <a:r>
              <a:rPr lang="en-US" sz="1200" kern="1200" dirty="0" err="1" smtClean="0">
                <a:solidFill>
                  <a:schemeClr val="tx1"/>
                </a:solidFill>
                <a:latin typeface="+mn-lt"/>
                <a:ea typeface="+mn-ea"/>
                <a:cs typeface="+mn-cs"/>
              </a:rPr>
              <a:t>Brenndorfer</a:t>
            </a:r>
            <a:r>
              <a:rPr lang="en-US" sz="1200" kern="1200" dirty="0" smtClean="0">
                <a:solidFill>
                  <a:schemeClr val="tx1"/>
                </a:solidFill>
                <a:latin typeface="+mn-lt"/>
                <a:ea typeface="+mn-ea"/>
                <a:cs typeface="+mn-cs"/>
              </a:rPr>
              <a:t>, Guelph Public Library (RDA-L 2-10-11)</a:t>
            </a:r>
          </a:p>
          <a:p>
            <a:r>
              <a:rPr lang="en-US" sz="1200" kern="1200" dirty="0" smtClean="0">
                <a:solidFill>
                  <a:schemeClr val="tx1"/>
                </a:solidFill>
                <a:latin typeface="+mn-lt"/>
                <a:ea typeface="+mn-ea"/>
                <a:cs typeface="+mn-cs"/>
              </a:rPr>
              <a:t>•One-stop shopping</a:t>
            </a:r>
          </a:p>
          <a:p>
            <a:r>
              <a:rPr lang="en-US" sz="1200" kern="1200" dirty="0" smtClean="0">
                <a:solidFill>
                  <a:schemeClr val="tx1"/>
                </a:solidFill>
                <a:latin typeface="+mn-lt"/>
                <a:ea typeface="+mn-ea"/>
                <a:cs typeface="+mn-cs"/>
              </a:rPr>
              <a:t>--multiple kinds of metadata (never mattered to users anyway)</a:t>
            </a:r>
          </a:p>
          <a:p>
            <a:r>
              <a:rPr lang="en-US" sz="1200" kern="1200" dirty="0" smtClean="0">
                <a:solidFill>
                  <a:schemeClr val="tx1"/>
                </a:solidFill>
                <a:latin typeface="+mn-lt"/>
                <a:ea typeface="+mn-ea"/>
                <a:cs typeface="+mn-cs"/>
              </a:rPr>
              <a:t>•Authority control more important than ever, but can’t search known items in the same way the old OPAC worked </a:t>
            </a:r>
          </a:p>
          <a:p>
            <a:r>
              <a:rPr lang="en-US" sz="1200" kern="1200" dirty="0" smtClean="0">
                <a:solidFill>
                  <a:schemeClr val="tx1"/>
                </a:solidFill>
                <a:latin typeface="+mn-lt"/>
                <a:ea typeface="+mn-ea"/>
                <a:cs typeface="+mn-cs"/>
              </a:rPr>
              <a:t>--one big reason catalogers prefer </a:t>
            </a:r>
            <a:r>
              <a:rPr lang="en-US" sz="1200" kern="1200" dirty="0" err="1" smtClean="0">
                <a:solidFill>
                  <a:schemeClr val="tx1"/>
                </a:solidFill>
                <a:latin typeface="+mn-lt"/>
                <a:ea typeface="+mn-ea"/>
                <a:cs typeface="+mn-cs"/>
              </a:rPr>
              <a:t>OPACs</a:t>
            </a:r>
            <a:r>
              <a:rPr lang="en-US" sz="1200" kern="1200" dirty="0" smtClean="0">
                <a:solidFill>
                  <a:schemeClr val="tx1"/>
                </a:solidFill>
                <a:latin typeface="+mn-lt"/>
                <a:ea typeface="+mn-ea"/>
                <a:cs typeface="+mn-cs"/>
              </a:rPr>
              <a:t>/technical versions</a:t>
            </a:r>
          </a:p>
          <a:p>
            <a:r>
              <a:rPr lang="en-US" sz="1200" kern="1200" dirty="0" smtClean="0">
                <a:solidFill>
                  <a:schemeClr val="tx1"/>
                </a:solidFill>
                <a:latin typeface="+mn-lt"/>
                <a:ea typeface="+mn-ea"/>
                <a:cs typeface="+mn-cs"/>
              </a:rPr>
              <a:t>•Keyword and relevancy ranking</a:t>
            </a:r>
          </a:p>
          <a:p>
            <a:r>
              <a:rPr lang="en-US" sz="1200" kern="1200" dirty="0" smtClean="0">
                <a:solidFill>
                  <a:schemeClr val="tx1"/>
                </a:solidFill>
                <a:latin typeface="+mn-lt"/>
                <a:ea typeface="+mn-ea"/>
                <a:cs typeface="+mn-cs"/>
              </a:rPr>
              <a:t>--coming closer all the time to exact text string searching; users are used to inexact retrievals from Google—not an issue for most</a:t>
            </a:r>
          </a:p>
          <a:p>
            <a:r>
              <a:rPr lang="en-US" sz="1200" kern="1200" dirty="0" smtClean="0">
                <a:solidFill>
                  <a:schemeClr val="tx1"/>
                </a:solidFill>
                <a:latin typeface="+mn-lt"/>
                <a:ea typeface="+mn-ea"/>
                <a:cs typeface="+mn-cs"/>
              </a:rPr>
              <a:t>•User-added tags, reviews; enhancements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Syndetic</a:t>
            </a:r>
            <a:r>
              <a:rPr lang="en-US" sz="1200" kern="1200" dirty="0" smtClean="0">
                <a:solidFill>
                  <a:schemeClr val="tx1"/>
                </a:solidFill>
                <a:latin typeface="+mn-lt"/>
                <a:ea typeface="+mn-ea"/>
                <a:cs typeface="+mn-cs"/>
              </a:rPr>
              <a:t> Solutions; </a:t>
            </a:r>
            <a:r>
              <a:rPr lang="en-US" sz="1200" kern="1200" dirty="0" err="1" smtClean="0">
                <a:solidFill>
                  <a:schemeClr val="tx1"/>
                </a:solidFill>
                <a:latin typeface="+mn-lt"/>
                <a:ea typeface="+mn-ea"/>
                <a:cs typeface="+mn-cs"/>
              </a:rPr>
              <a:t>LibraryThing</a:t>
            </a:r>
            <a:r>
              <a:rPr lang="en-US" sz="1200" kern="1200" dirty="0" smtClean="0">
                <a:solidFill>
                  <a:schemeClr val="tx1"/>
                </a:solidFill>
                <a:latin typeface="+mn-lt"/>
                <a:ea typeface="+mn-ea"/>
                <a:cs typeface="+mn-cs"/>
              </a:rPr>
              <a:t> for Libraries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UNC’s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Endeca</a:t>
            </a:r>
            <a:r>
              <a:rPr lang="en-US" sz="1200" kern="1200" dirty="0" smtClean="0">
                <a:solidFill>
                  <a:schemeClr val="tx1"/>
                </a:solidFill>
                <a:latin typeface="+mn-lt"/>
                <a:ea typeface="+mn-ea"/>
                <a:cs typeface="+mn-cs"/>
              </a:rPr>
              <a:t> additions: finding aids; photographs; data linking; etc.]</a:t>
            </a:r>
          </a:p>
          <a:p>
            <a:r>
              <a:rPr lang="en-US" sz="1200" kern="1200" dirty="0" smtClean="0">
                <a:solidFill>
                  <a:schemeClr val="tx1"/>
                </a:solidFill>
                <a:latin typeface="+mn-lt"/>
                <a:ea typeface="+mn-ea"/>
                <a:cs typeface="+mn-cs"/>
              </a:rPr>
              <a:t>--Multiple kinds of metadata</a:t>
            </a:r>
          </a:p>
          <a:p>
            <a:endParaRPr lang="en-US" dirty="0"/>
          </a:p>
        </p:txBody>
      </p:sp>
      <p:sp>
        <p:nvSpPr>
          <p:cNvPr id="4" name="Slide Number Placeholder 3"/>
          <p:cNvSpPr>
            <a:spLocks noGrp="1"/>
          </p:cNvSpPr>
          <p:nvPr>
            <p:ph type="sldNum" sz="quarter" idx="10"/>
          </p:nvPr>
        </p:nvSpPr>
        <p:spPr/>
        <p:txBody>
          <a:bodyPr/>
          <a:lstStyle/>
          <a:p>
            <a:fld id="{B193045A-5D69-B347-9FED-6078B64DEF5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•Increased demands</a:t>
            </a:r>
          </a:p>
          <a:p>
            <a:r>
              <a:rPr lang="en-US" sz="1200" kern="1200" dirty="0" smtClean="0">
                <a:solidFill>
                  <a:schemeClr val="tx1"/>
                </a:solidFill>
                <a:latin typeface="+mn-lt"/>
                <a:ea typeface="+mn-ea"/>
                <a:cs typeface="+mn-cs"/>
              </a:rPr>
              <a:t>--not news, but demand not just for materials purchased or leased by a library, but also for free Web resources deemed of value by librarians.  </a:t>
            </a:r>
          </a:p>
          <a:p>
            <a:r>
              <a:rPr lang="en-US" sz="1200" kern="1200" dirty="0" smtClean="0">
                <a:solidFill>
                  <a:schemeClr val="tx1"/>
                </a:solidFill>
                <a:latin typeface="+mn-lt"/>
                <a:ea typeface="+mn-ea"/>
                <a:cs typeface="+mn-cs"/>
              </a:rPr>
              <a:t>--move toward discovery layers</a:t>
            </a:r>
          </a:p>
          <a:p>
            <a:r>
              <a:rPr lang="en-US" sz="1200" kern="1200" dirty="0" smtClean="0">
                <a:solidFill>
                  <a:schemeClr val="tx1"/>
                </a:solidFill>
                <a:latin typeface="+mn-lt"/>
                <a:ea typeface="+mn-ea"/>
                <a:cs typeface="+mn-cs"/>
              </a:rPr>
              <a:t>•Decreased funds</a:t>
            </a:r>
          </a:p>
          <a:p>
            <a:r>
              <a:rPr lang="en-US" sz="1200" kern="1200" dirty="0" smtClean="0">
                <a:solidFill>
                  <a:schemeClr val="tx1"/>
                </a:solidFill>
                <a:latin typeface="+mn-lt"/>
                <a:ea typeface="+mn-ea"/>
                <a:cs typeface="+mn-cs"/>
              </a:rPr>
              <a:t>--expense of </a:t>
            </a:r>
            <a:r>
              <a:rPr lang="en-US" sz="1200" kern="1200" dirty="0" err="1" smtClean="0">
                <a:solidFill>
                  <a:schemeClr val="tx1"/>
                </a:solidFill>
                <a:latin typeface="+mn-lt"/>
                <a:ea typeface="+mn-ea"/>
                <a:cs typeface="+mn-cs"/>
              </a:rPr>
              <a:t>ILSs</a:t>
            </a:r>
            <a:r>
              <a:rPr lang="en-US" sz="1200" kern="1200" dirty="0" smtClean="0">
                <a:solidFill>
                  <a:schemeClr val="tx1"/>
                </a:solidFill>
                <a:latin typeface="+mn-lt"/>
                <a:ea typeface="+mn-ea"/>
                <a:cs typeface="+mn-cs"/>
              </a:rPr>
              <a:t>; speed (lack thereof) of change/adaptation</a:t>
            </a:r>
          </a:p>
          <a:p>
            <a:r>
              <a:rPr lang="en-US" sz="1200" kern="1200" dirty="0" smtClean="0">
                <a:solidFill>
                  <a:schemeClr val="tx1"/>
                </a:solidFill>
                <a:latin typeface="+mn-lt"/>
                <a:ea typeface="+mn-ea"/>
                <a:cs typeface="+mn-cs"/>
              </a:rPr>
              <a:t>--best investment for the $$</a:t>
            </a:r>
          </a:p>
          <a:p>
            <a:r>
              <a:rPr lang="en-US" sz="1200" kern="1200" dirty="0" smtClean="0">
                <a:solidFill>
                  <a:schemeClr val="tx1"/>
                </a:solidFill>
                <a:latin typeface="+mn-lt"/>
                <a:ea typeface="+mn-ea"/>
                <a:cs typeface="+mn-cs"/>
              </a:rPr>
              <a:t>•Share the load</a:t>
            </a:r>
          </a:p>
          <a:p>
            <a:r>
              <a:rPr lang="en-US" sz="1200" kern="1200" dirty="0" smtClean="0">
                <a:solidFill>
                  <a:schemeClr val="tx1"/>
                </a:solidFill>
                <a:latin typeface="+mn-lt"/>
                <a:ea typeface="+mn-ea"/>
                <a:cs typeface="+mn-cs"/>
              </a:rPr>
              <a:t>–TRLN single record (Documents without Shelves)</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WorldCat</a:t>
            </a:r>
            <a:r>
              <a:rPr lang="en-US" sz="1200" kern="1200" dirty="0" smtClean="0">
                <a:solidFill>
                  <a:schemeClr val="tx1"/>
                </a:solidFill>
                <a:latin typeface="+mn-lt"/>
                <a:ea typeface="+mn-ea"/>
                <a:cs typeface="+mn-cs"/>
              </a:rPr>
              <a:t> Local, </a:t>
            </a:r>
            <a:r>
              <a:rPr lang="en-US" sz="1200" kern="1200" dirty="0" err="1" smtClean="0">
                <a:solidFill>
                  <a:schemeClr val="tx1"/>
                </a:solidFill>
                <a:latin typeface="+mn-lt"/>
                <a:ea typeface="+mn-ea"/>
                <a:cs typeface="+mn-cs"/>
              </a:rPr>
              <a:t>SearchTRLN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Wikified</a:t>
            </a:r>
            <a:r>
              <a:rPr lang="en-US" sz="1200" kern="1200" dirty="0" smtClean="0">
                <a:solidFill>
                  <a:schemeClr val="tx1"/>
                </a:solidFill>
                <a:latin typeface="+mn-lt"/>
                <a:ea typeface="+mn-ea"/>
                <a:cs typeface="+mn-cs"/>
              </a:rPr>
              <a:t> cataloging (OCLC Expert Community)</a:t>
            </a:r>
          </a:p>
          <a:p>
            <a:r>
              <a:rPr lang="en-US" sz="1200" kern="1200" dirty="0" smtClean="0">
                <a:solidFill>
                  <a:schemeClr val="tx1"/>
                </a:solidFill>
                <a:latin typeface="+mn-lt"/>
                <a:ea typeface="+mn-ea"/>
                <a:cs typeface="+mn-cs"/>
              </a:rPr>
              <a:t>–Global authority work (PCC, VIAF)</a:t>
            </a:r>
          </a:p>
          <a:p>
            <a:r>
              <a:rPr lang="en-US" sz="1200" kern="1200" dirty="0" smtClean="0">
                <a:solidFill>
                  <a:schemeClr val="tx1"/>
                </a:solidFill>
                <a:latin typeface="+mn-lt"/>
                <a:ea typeface="+mn-ea"/>
                <a:cs typeface="+mn-cs"/>
              </a:rPr>
              <a:t>--days of local catalogs where everything inside is cataloged from scratch by staff members of that particular library are long gone.  In fact, haven’t existed since the mid-70s (OCLC) or really since the early 20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(LC Cataloging Distribution Service)</a:t>
            </a:r>
          </a:p>
          <a:p>
            <a:r>
              <a:rPr lang="en-US" sz="1200" kern="1200" dirty="0" smtClean="0">
                <a:solidFill>
                  <a:schemeClr val="tx1"/>
                </a:solidFill>
                <a:latin typeface="+mn-lt"/>
                <a:ea typeface="+mn-ea"/>
                <a:cs typeface="+mn-cs"/>
              </a:rPr>
              <a:t>•Invest in what’s local and unique</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193045A-5D69-B347-9FED-6078B64DEF5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•Detail oriented (plus </a:t>
            </a:r>
            <a:r>
              <a:rPr lang="en-US" sz="1200" kern="1200" dirty="0" err="1" smtClean="0">
                <a:solidFill>
                  <a:schemeClr val="tx1"/>
                </a:solidFill>
                <a:latin typeface="+mn-lt"/>
                <a:ea typeface="+mn-ea"/>
                <a:cs typeface="+mn-cs"/>
              </a:rPr>
              <a:t>ça</a:t>
            </a:r>
            <a:r>
              <a:rPr lang="en-US" sz="1200" kern="1200" dirty="0" smtClean="0">
                <a:solidFill>
                  <a:schemeClr val="tx1"/>
                </a:solidFill>
                <a:latin typeface="+mn-lt"/>
                <a:ea typeface="+mn-ea"/>
                <a:cs typeface="+mn-cs"/>
              </a:rPr>
              <a:t> change, …)</a:t>
            </a:r>
          </a:p>
          <a:p>
            <a:r>
              <a:rPr lang="en-US" sz="1200" kern="1200" dirty="0" smtClean="0">
                <a:solidFill>
                  <a:schemeClr val="tx1"/>
                </a:solidFill>
                <a:latin typeface="+mn-lt"/>
                <a:ea typeface="+mn-ea"/>
                <a:cs typeface="+mn-cs"/>
              </a:rPr>
              <a:t>•Technophile (not same as being a systems developer)</a:t>
            </a:r>
          </a:p>
          <a:p>
            <a:r>
              <a:rPr lang="en-US" sz="1200" kern="1200" dirty="0" smtClean="0">
                <a:solidFill>
                  <a:schemeClr val="tx1"/>
                </a:solidFill>
                <a:latin typeface="+mn-lt"/>
                <a:ea typeface="+mn-ea"/>
                <a:cs typeface="+mn-cs"/>
              </a:rPr>
              <a:t>--just wading through the classification schedules and the cataloging code can require a lot more, at least of older, prehistoric catalogers (speaking as one myself)</a:t>
            </a:r>
          </a:p>
          <a:p>
            <a:r>
              <a:rPr lang="en-US" sz="1200" kern="1200" dirty="0" smtClean="0">
                <a:solidFill>
                  <a:schemeClr val="tx1"/>
                </a:solidFill>
                <a:latin typeface="+mn-lt"/>
                <a:ea typeface="+mn-ea"/>
                <a:cs typeface="+mn-cs"/>
              </a:rPr>
              <a:t>•Larger perspective</a:t>
            </a:r>
          </a:p>
          <a:p>
            <a:r>
              <a:rPr lang="en-US" sz="1200" kern="1200" dirty="0" smtClean="0">
                <a:solidFill>
                  <a:schemeClr val="tx1"/>
                </a:solidFill>
                <a:latin typeface="+mn-lt"/>
                <a:ea typeface="+mn-ea"/>
                <a:cs typeface="+mn-cs"/>
              </a:rPr>
              <a:t>--change is not the end</a:t>
            </a:r>
          </a:p>
          <a:p>
            <a:r>
              <a:rPr lang="en-US" sz="1200" kern="1200" dirty="0" smtClean="0">
                <a:solidFill>
                  <a:schemeClr val="tx1"/>
                </a:solidFill>
                <a:latin typeface="+mn-lt"/>
                <a:ea typeface="+mn-ea"/>
                <a:cs typeface="+mn-cs"/>
              </a:rPr>
              <a:t>--part of that is seeing the end use of the data, and leveraging ways to get data the users need into the library’s portal  </a:t>
            </a:r>
          </a:p>
          <a:p>
            <a:r>
              <a:rPr lang="en-US" sz="1200" kern="1200" dirty="0" smtClean="0">
                <a:solidFill>
                  <a:schemeClr val="tx1"/>
                </a:solidFill>
                <a:latin typeface="+mn-lt"/>
                <a:ea typeface="+mn-ea"/>
                <a:cs typeface="+mn-cs"/>
              </a:rPr>
              <a:t>•Curiosity</a:t>
            </a:r>
          </a:p>
          <a:p>
            <a:r>
              <a:rPr lang="en-US" sz="1200" kern="1200" dirty="0" smtClean="0">
                <a:solidFill>
                  <a:schemeClr val="tx1"/>
                </a:solidFill>
                <a:latin typeface="+mn-lt"/>
                <a:ea typeface="+mn-ea"/>
                <a:cs typeface="+mn-cs"/>
              </a:rPr>
              <a:t>•Etc.</a:t>
            </a:r>
          </a:p>
          <a:p>
            <a:r>
              <a:rPr lang="en-US" sz="1200" kern="1200" dirty="0" smtClean="0">
                <a:solidFill>
                  <a:schemeClr val="tx1"/>
                </a:solidFill>
                <a:latin typeface="+mn-lt"/>
                <a:ea typeface="+mn-ea"/>
                <a:cs typeface="+mn-cs"/>
              </a:rPr>
              <a:t>--work/life balance; know when to let go (look at the unending email discussions)</a:t>
            </a:r>
          </a:p>
          <a:p>
            <a:endParaRPr lang="en-US" dirty="0"/>
          </a:p>
        </p:txBody>
      </p:sp>
      <p:sp>
        <p:nvSpPr>
          <p:cNvPr id="4" name="Slide Number Placeholder 3"/>
          <p:cNvSpPr>
            <a:spLocks noGrp="1"/>
          </p:cNvSpPr>
          <p:nvPr>
            <p:ph type="sldNum" sz="quarter" idx="10"/>
          </p:nvPr>
        </p:nvSpPr>
        <p:spPr/>
        <p:txBody>
          <a:bodyPr/>
          <a:lstStyle/>
          <a:p>
            <a:fld id="{B193045A-5D69-B347-9FED-6078B64DEF5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OPACs</a:t>
            </a:r>
            <a:r>
              <a:rPr lang="en-US" sz="1200" kern="1200" dirty="0" smtClean="0">
                <a:solidFill>
                  <a:schemeClr val="tx1"/>
                </a:solidFill>
                <a:latin typeface="+mn-lt"/>
                <a:ea typeface="+mn-ea"/>
                <a:cs typeface="+mn-cs"/>
              </a:rPr>
              <a:t> no longer enough </a:t>
            </a:r>
          </a:p>
          <a:p>
            <a:r>
              <a:rPr lang="en-US" sz="1200" kern="1200" dirty="0" smtClean="0">
                <a:solidFill>
                  <a:schemeClr val="tx1"/>
                </a:solidFill>
                <a:latin typeface="+mn-lt"/>
                <a:ea typeface="+mn-ea"/>
                <a:cs typeface="+mn-cs"/>
              </a:rPr>
              <a:t>•Instant expectations</a:t>
            </a:r>
          </a:p>
          <a:p>
            <a:r>
              <a:rPr lang="en-US" sz="1200" kern="1200" dirty="0" smtClean="0">
                <a:solidFill>
                  <a:schemeClr val="tx1"/>
                </a:solidFill>
                <a:latin typeface="+mn-lt"/>
                <a:ea typeface="+mn-ea"/>
                <a:cs typeface="+mn-cs"/>
              </a:rPr>
              <a:t>•More inclusivity (not just a stable of MARC records)</a:t>
            </a:r>
          </a:p>
          <a:p>
            <a:r>
              <a:rPr lang="en-US" sz="1200" kern="1200" dirty="0" smtClean="0">
                <a:solidFill>
                  <a:schemeClr val="tx1"/>
                </a:solidFill>
                <a:latin typeface="+mn-lt"/>
                <a:ea typeface="+mn-ea"/>
                <a:cs typeface="+mn-cs"/>
              </a:rPr>
              <a:t>--resources that were never included in the card catalog or even the early ILS</a:t>
            </a:r>
          </a:p>
          <a:p>
            <a:r>
              <a:rPr lang="en-US" sz="1200" kern="1200" dirty="0" smtClean="0">
                <a:solidFill>
                  <a:schemeClr val="tx1"/>
                </a:solidFill>
                <a:latin typeface="+mn-lt"/>
                <a:ea typeface="+mn-ea"/>
                <a:cs typeface="+mn-cs"/>
              </a:rPr>
              <a:t>•No longer one way in</a:t>
            </a:r>
          </a:p>
          <a:p>
            <a:r>
              <a:rPr lang="en-US" sz="1200" kern="1200" dirty="0" smtClean="0">
                <a:solidFill>
                  <a:schemeClr val="tx1"/>
                </a:solidFill>
                <a:latin typeface="+mn-lt"/>
                <a:ea typeface="+mn-ea"/>
                <a:cs typeface="+mn-cs"/>
              </a:rPr>
              <a:t>–Need to pull users in</a:t>
            </a:r>
          </a:p>
          <a:p>
            <a:r>
              <a:rPr lang="en-US" sz="1200" kern="1200" dirty="0" smtClean="0">
                <a:solidFill>
                  <a:schemeClr val="tx1"/>
                </a:solidFill>
                <a:latin typeface="+mn-lt"/>
                <a:ea typeface="+mn-ea"/>
                <a:cs typeface="+mn-cs"/>
              </a:rPr>
              <a:t>–Need to be where the users are</a:t>
            </a:r>
          </a:p>
          <a:p>
            <a:r>
              <a:rPr lang="en-US" sz="1200" kern="1200" dirty="0" smtClean="0">
                <a:solidFill>
                  <a:schemeClr val="tx1"/>
                </a:solidFill>
                <a:latin typeface="+mn-lt"/>
                <a:ea typeface="+mn-ea"/>
                <a:cs typeface="+mn-cs"/>
              </a:rPr>
              <a:t>--with most searches starting on the internet, must find ways to hook the user into our website.  Already do this for much serial and article content</a:t>
            </a:r>
          </a:p>
          <a:p>
            <a:endParaRPr lang="en-US" dirty="0"/>
          </a:p>
        </p:txBody>
      </p:sp>
      <p:sp>
        <p:nvSpPr>
          <p:cNvPr id="4" name="Slide Number Placeholder 3"/>
          <p:cNvSpPr>
            <a:spLocks noGrp="1"/>
          </p:cNvSpPr>
          <p:nvPr>
            <p:ph type="sldNum" sz="quarter" idx="10"/>
          </p:nvPr>
        </p:nvSpPr>
        <p:spPr/>
        <p:txBody>
          <a:bodyPr/>
          <a:lstStyle/>
          <a:p>
            <a:fld id="{B193045A-5D69-B347-9FED-6078B64DEF5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•RDA won’t kill the catalog </a:t>
            </a:r>
          </a:p>
          <a:p>
            <a:r>
              <a:rPr lang="en-US" sz="1200" kern="1200" dirty="0" smtClean="0">
                <a:solidFill>
                  <a:schemeClr val="tx1"/>
                </a:solidFill>
                <a:latin typeface="+mn-lt"/>
                <a:ea typeface="+mn-ea"/>
                <a:cs typeface="+mn-cs"/>
              </a:rPr>
              <a:t>•The catalog won’t kill RDA </a:t>
            </a:r>
          </a:p>
          <a:p>
            <a:r>
              <a:rPr lang="en-US" sz="1200" kern="1200" dirty="0" smtClean="0">
                <a:solidFill>
                  <a:schemeClr val="tx1"/>
                </a:solidFill>
                <a:latin typeface="+mn-lt"/>
                <a:ea typeface="+mn-ea"/>
                <a:cs typeface="+mn-cs"/>
              </a:rPr>
              <a:t>–But catalogers might (or each other)</a:t>
            </a:r>
          </a:p>
          <a:p>
            <a:r>
              <a:rPr lang="en-US" sz="1200" kern="1200" dirty="0" smtClean="0">
                <a:solidFill>
                  <a:schemeClr val="tx1"/>
                </a:solidFill>
                <a:latin typeface="+mn-lt"/>
                <a:ea typeface="+mn-ea"/>
                <a:cs typeface="+mn-cs"/>
              </a:rPr>
              <a:t>--Catalogers indulge in endless debate, with unplanned outcomes</a:t>
            </a:r>
          </a:p>
          <a:p>
            <a:r>
              <a:rPr lang="en-US" sz="1200" kern="1200" dirty="0" smtClean="0">
                <a:solidFill>
                  <a:schemeClr val="tx1"/>
                </a:solidFill>
                <a:latin typeface="+mn-lt"/>
                <a:ea typeface="+mn-ea"/>
                <a:cs typeface="+mn-cs"/>
              </a:rPr>
              <a:t>--wonder where the managers are</a:t>
            </a:r>
          </a:p>
          <a:p>
            <a:r>
              <a:rPr lang="en-US" sz="1200" kern="1200" dirty="0" smtClean="0">
                <a:solidFill>
                  <a:schemeClr val="tx1"/>
                </a:solidFill>
                <a:latin typeface="+mn-lt"/>
                <a:ea typeface="+mn-ea"/>
                <a:cs typeface="+mn-cs"/>
              </a:rPr>
              <a:t>--weeks of debate over a gnat say more about catalogers than the original topic</a:t>
            </a:r>
          </a:p>
          <a:p>
            <a:r>
              <a:rPr lang="en-US" sz="1200" kern="1200" dirty="0" smtClean="0">
                <a:solidFill>
                  <a:schemeClr val="tx1"/>
                </a:solidFill>
                <a:latin typeface="+mn-lt"/>
                <a:ea typeface="+mn-ea"/>
                <a:cs typeface="+mn-cs"/>
              </a:rPr>
              <a:t>--self-marginalization</a:t>
            </a:r>
          </a:p>
          <a:p>
            <a:r>
              <a:rPr lang="en-US" sz="1200" kern="1200" dirty="0" smtClean="0">
                <a:solidFill>
                  <a:schemeClr val="tx1"/>
                </a:solidFill>
                <a:latin typeface="+mn-lt"/>
                <a:ea typeface="+mn-ea"/>
                <a:cs typeface="+mn-cs"/>
              </a:rPr>
              <a:t>-“Rightly to be great / Is not to stir without great argument, / But greatly to find quarrel in a straw / When honor's at the stake.” (Hamlet)</a:t>
            </a:r>
          </a:p>
          <a:p>
            <a:r>
              <a:rPr lang="en-US" sz="1200" kern="1200" dirty="0" smtClean="0">
                <a:solidFill>
                  <a:schemeClr val="tx1"/>
                </a:solidFill>
                <a:latin typeface="+mn-lt"/>
                <a:ea typeface="+mn-ea"/>
                <a:cs typeface="+mn-cs"/>
              </a:rPr>
              <a:t>–Tough transition</a:t>
            </a:r>
          </a:p>
          <a:p>
            <a:r>
              <a:rPr lang="en-US" sz="1200" kern="1200" dirty="0" smtClean="0">
                <a:solidFill>
                  <a:schemeClr val="tx1"/>
                </a:solidFill>
                <a:latin typeface="+mn-lt"/>
                <a:ea typeface="+mn-ea"/>
                <a:cs typeface="+mn-cs"/>
              </a:rPr>
              <a:t>--need vendors on board</a:t>
            </a:r>
          </a:p>
          <a:p>
            <a:r>
              <a:rPr lang="en-US" sz="1200" kern="1200" dirty="0" smtClean="0">
                <a:solidFill>
                  <a:schemeClr val="tx1"/>
                </a:solidFill>
                <a:latin typeface="+mn-lt"/>
                <a:ea typeface="+mn-ea"/>
                <a:cs typeface="+mn-cs"/>
              </a:rPr>
              <a:t>•Linked data crucial for the future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B.Tillett:what</a:t>
            </a:r>
            <a:r>
              <a:rPr lang="en-US" sz="1200" kern="1200" dirty="0" smtClean="0">
                <a:solidFill>
                  <a:schemeClr val="tx1"/>
                </a:solidFill>
                <a:latin typeface="+mn-lt"/>
                <a:ea typeface="+mn-ea"/>
                <a:cs typeface="+mn-cs"/>
              </a:rPr>
              <a:t> we are preparing for with RDA - when we can move to creating well-formed metadata following RDA's elements and relationships, away from the AACR2 mentality of creating only linear citation listings with main entries and authorized headings (it can be done other ways, given labeling the data for machine re-use).  We must break with that kind of 19th and 20th century thinking.  It's not just a matter of little tweaks to AACR2 and </a:t>
            </a:r>
            <a:r>
              <a:rPr lang="en-US" sz="1200" kern="1200" dirty="0" err="1" smtClean="0">
                <a:solidFill>
                  <a:schemeClr val="tx1"/>
                </a:solidFill>
                <a:latin typeface="+mn-lt"/>
                <a:ea typeface="+mn-ea"/>
                <a:cs typeface="+mn-cs"/>
              </a:rPr>
              <a:t>LCRIs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--reference </a:t>
            </a:r>
            <a:r>
              <a:rPr lang="en-US" sz="1200" kern="1200" dirty="0" err="1" smtClean="0">
                <a:solidFill>
                  <a:schemeClr val="tx1"/>
                </a:solidFill>
                <a:latin typeface="+mn-lt"/>
                <a:ea typeface="+mn-ea"/>
                <a:cs typeface="+mn-cs"/>
              </a:rPr>
              <a:t>Thomale</a:t>
            </a:r>
            <a:r>
              <a:rPr lang="en-US" sz="1200" kern="1200" dirty="0" smtClean="0">
                <a:solidFill>
                  <a:schemeClr val="tx1"/>
                </a:solidFill>
                <a:latin typeface="+mn-lt"/>
                <a:ea typeface="+mn-ea"/>
                <a:cs typeface="+mn-cs"/>
              </a:rPr>
              <a:t> Code4Lib article</a:t>
            </a:r>
          </a:p>
          <a:p>
            <a:r>
              <a:rPr lang="en-US" sz="1200" kern="1200" dirty="0" smtClean="0">
                <a:solidFill>
                  <a:schemeClr val="tx1"/>
                </a:solidFill>
                <a:latin typeface="+mn-lt"/>
                <a:ea typeface="+mn-ea"/>
                <a:cs typeface="+mn-cs"/>
              </a:rPr>
              <a:t>•Records created by RDA, AACR, &amp; other codes can exist side by side</a:t>
            </a:r>
          </a:p>
          <a:p>
            <a:r>
              <a:rPr lang="en-US" sz="1200" kern="1200" dirty="0" smtClean="0">
                <a:solidFill>
                  <a:schemeClr val="tx1"/>
                </a:solidFill>
                <a:latin typeface="+mn-lt"/>
                <a:ea typeface="+mn-ea"/>
                <a:cs typeface="+mn-cs"/>
              </a:rPr>
              <a:t>--look at OCLC/</a:t>
            </a:r>
            <a:r>
              <a:rPr lang="en-US" sz="1200" kern="1200" dirty="0" err="1" smtClean="0">
                <a:solidFill>
                  <a:schemeClr val="tx1"/>
                </a:solidFill>
                <a:latin typeface="+mn-lt"/>
                <a:ea typeface="+mn-ea"/>
                <a:cs typeface="+mn-cs"/>
              </a:rPr>
              <a:t>WorldCat</a:t>
            </a:r>
            <a:r>
              <a:rPr lang="en-US" sz="1200" kern="1200" dirty="0" smtClean="0">
                <a:solidFill>
                  <a:schemeClr val="tx1"/>
                </a:solidFill>
                <a:latin typeface="+mn-lt"/>
                <a:ea typeface="+mn-ea"/>
                <a:cs typeface="+mn-cs"/>
              </a:rPr>
              <a:t> (long view—look at card catalogs)</a:t>
            </a:r>
          </a:p>
          <a:p>
            <a:r>
              <a:rPr lang="en-US" sz="1200" kern="1200" dirty="0" smtClean="0">
                <a:solidFill>
                  <a:schemeClr val="tx1"/>
                </a:solidFill>
                <a:latin typeface="+mn-lt"/>
                <a:ea typeface="+mn-ea"/>
                <a:cs typeface="+mn-cs"/>
              </a:rPr>
              <a:t>•“If you catalog it, they will come” </a:t>
            </a:r>
            <a:endParaRPr lang="en-US" dirty="0"/>
          </a:p>
        </p:txBody>
      </p:sp>
      <p:sp>
        <p:nvSpPr>
          <p:cNvPr id="4" name="Slide Number Placeholder 3"/>
          <p:cNvSpPr>
            <a:spLocks noGrp="1"/>
          </p:cNvSpPr>
          <p:nvPr>
            <p:ph type="sldNum" sz="quarter" idx="10"/>
          </p:nvPr>
        </p:nvSpPr>
        <p:spPr/>
        <p:txBody>
          <a:bodyPr/>
          <a:lstStyle/>
          <a:p>
            <a:fld id="{B193045A-5D69-B347-9FED-6078B64DEF58}"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B4476FE2-FD09-4E69-82A1-2E36F9C58609}" type="datetimeFigureOut">
              <a:rPr lang="en-US" smtClean="0"/>
              <a:pPr>
                <a:defRPr/>
              </a:pPr>
              <a:t>3/8/11</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285DB4C8-495C-4111-8E7D-6C491614034C}" type="slidenum">
              <a:rPr lang="en-US" smtClean="0"/>
              <a:pPr>
                <a:defRPr/>
              </a:pPr>
              <a:t>‹#›</a:t>
            </a:fld>
            <a:endParaRPr lang="en-US"/>
          </a:p>
        </p:txBody>
      </p:sp>
    </p:spTree>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3A859AC-B7E4-4550-8502-8016B254FA5C}" type="datetimeFigureOut">
              <a:rPr lang="en-US" smtClean="0"/>
              <a:pPr>
                <a:defRPr/>
              </a:pPr>
              <a:t>3/8/11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32862D-BDE2-4558-BC67-2BBB6F10DE5E}" type="slidenum">
              <a:rPr lang="en-US" smtClean="0"/>
              <a:pPr>
                <a:defRPr/>
              </a:pPr>
              <a:t>‹#›</a:t>
            </a:fld>
            <a:endParaRPr lang="en-US"/>
          </a:p>
        </p:txBody>
      </p:sp>
    </p:spTree>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B4BDDAB-F672-429C-A364-E655DC1BA550}" type="datetimeFigureOut">
              <a:rPr lang="en-US" smtClean="0"/>
              <a:pPr>
                <a:defRPr/>
              </a:pPr>
              <a:t>3/8/11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DB2929-B37C-4439-9CA2-23DA8D39BCE2}" type="slidenum">
              <a:rPr lang="en-US" smtClean="0"/>
              <a:pPr>
                <a:defRPr/>
              </a:pPr>
              <a:t>‹#›</a:t>
            </a:fld>
            <a:endParaRPr lang="en-US"/>
          </a:p>
        </p:txBody>
      </p:sp>
    </p:spTree>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8DA94F5-4837-4F61-B12F-DFF29531D3E7}" type="datetimeFigureOut">
              <a:rPr lang="en-US" smtClean="0"/>
              <a:pPr>
                <a:defRPr/>
              </a:pPr>
              <a:t>3/8/11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318106-94D8-4AF6-B6BC-DE760C5C83F1}" type="slidenum">
              <a:rPr lang="en-US" smtClean="0"/>
              <a:pPr>
                <a:defRPr/>
              </a:pPr>
              <a:t>‹#›</a:t>
            </a:fld>
            <a:endParaRPr lang="en-US"/>
          </a:p>
        </p:txBody>
      </p:sp>
    </p:spTree>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8FEF7E60-3B45-4E91-B895-51C42AA6EEB1}" type="datetimeFigureOut">
              <a:rPr lang="en-US" smtClean="0"/>
              <a:pPr>
                <a:defRPr/>
              </a:pPr>
              <a:t>3/8/11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38E9E6-896F-4DEB-9CCF-0133FFD57318}" type="slidenum">
              <a:rPr lang="en-US" smtClean="0"/>
              <a:pPr>
                <a:defRPr/>
              </a:pPr>
              <a:t>‹#›</a:t>
            </a:fld>
            <a:endParaRPr lang="en-US"/>
          </a:p>
        </p:txBody>
      </p:sp>
    </p:spTree>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CE82E1BA-13C3-441B-BD5A-233EE9DD0F6B}" type="datetimeFigureOut">
              <a:rPr lang="en-US" smtClean="0"/>
              <a:pPr>
                <a:defRPr/>
              </a:pPr>
              <a:t>3/8/11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870F83-9339-4004-A95E-D8DC0B94AE27}" type="slidenum">
              <a:rPr lang="en-US" smtClean="0"/>
              <a:pPr>
                <a:defRPr/>
              </a:pPr>
              <a:t>‹#›</a:t>
            </a:fld>
            <a:endParaRPr lang="en-US"/>
          </a:p>
        </p:txBody>
      </p:sp>
    </p:spTree>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70FA03B-3C51-4E90-8EA7-0F5E970C2410}" type="datetimeFigureOut">
              <a:rPr lang="en-US" smtClean="0"/>
              <a:pPr>
                <a:defRPr/>
              </a:pPr>
              <a:t>3/8/11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A9C06AC-09CC-408B-B966-53542FE39F5F}" type="slidenum">
              <a:rPr lang="en-US" smtClean="0"/>
              <a:pPr>
                <a:defRPr/>
              </a:pPr>
              <a:t>‹#›</a:t>
            </a:fld>
            <a:endParaRPr lang="en-US"/>
          </a:p>
        </p:txBody>
      </p:sp>
    </p:spTree>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544E963-3493-4424-BF21-D709F43DC7FC}" type="datetimeFigureOut">
              <a:rPr lang="en-US" smtClean="0"/>
              <a:pPr>
                <a:defRPr/>
              </a:pPr>
              <a:t>3/8/11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0EDA8FF-9101-4313-9A24-292655489C61}" type="slidenum">
              <a:rPr lang="en-US" smtClean="0"/>
              <a:pPr>
                <a:defRPr/>
              </a:pPr>
              <a:t>‹#›</a:t>
            </a:fld>
            <a:endParaRPr lang="en-US"/>
          </a:p>
        </p:txBody>
      </p:sp>
    </p:spTree>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612184D-98CD-42B7-AE7E-AC81FE6D2E16}" type="datetimeFigureOut">
              <a:rPr lang="en-US" smtClean="0"/>
              <a:pPr>
                <a:defRPr/>
              </a:pPr>
              <a:t>3/8/11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D52D5FF-5CB9-41D9-8B31-07A010495B4E}" type="slidenum">
              <a:rPr lang="en-US" smtClean="0"/>
              <a:pPr>
                <a:defRPr/>
              </a:pPr>
              <a:t>‹#›</a:t>
            </a:fld>
            <a:endParaRPr lang="en-US"/>
          </a:p>
        </p:txBody>
      </p:sp>
    </p:spTree>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C1F7DFE7-5FAF-436F-A315-840A7A38CE00}" type="datetimeFigureOut">
              <a:rPr lang="en-US" smtClean="0"/>
              <a:pPr>
                <a:defRPr/>
              </a:pPr>
              <a:t>3/8/11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A5ECE3-5894-48A0-898F-5030EADE3910}" type="slidenum">
              <a:rPr lang="en-US" smtClean="0"/>
              <a:pPr>
                <a:defRPr/>
              </a:pPr>
              <a:t>‹#›</a:t>
            </a:fld>
            <a:endParaRPr lang="en-US"/>
          </a:p>
        </p:txBody>
      </p:sp>
    </p:spTree>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E8025FE-BEC6-4F0A-B7A7-6C88D1B2ED32}" type="datetimeFigureOut">
              <a:rPr lang="en-US" smtClean="0"/>
              <a:pPr>
                <a:defRPr/>
              </a:pPr>
              <a:t>3/8/11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73CBBAC2-EC00-49D1-8EBB-3FFFD78AD05C}"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D87EC19-7C07-4DB3-8E7F-F4D1A11100C4}" type="datetimeFigureOut">
              <a:rPr lang="en-US" smtClean="0"/>
              <a:pPr>
                <a:defRPr/>
              </a:pPr>
              <a:t>3/8/11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4A2C7E6-01E6-4FA5-A040-80F2B0644DFD}"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zoom dir="in"/>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journal.code4lib.org/issues/issue11" TargetMode="External"/><Relationship Id="rId4" Type="http://schemas.openxmlformats.org/officeDocument/2006/relationships/hyperlink" Target="http://www.loc.gov/catdir/calhoun-report-final.pdf" TargetMode="External"/><Relationship Id="rId5" Type="http://schemas.openxmlformats.org/officeDocument/2006/relationships/hyperlink" Target="http://www.iub.edu/~libtserv/pub/Future_of_Cataloging_White_Paper.pdf" TargetMode="External"/><Relationship Id="rId6" Type="http://schemas.openxmlformats.org/officeDocument/2006/relationships/hyperlink" Target="http://nylink.org/events/amtg09/LinkingLibraryData_Harper.pdf" TargetMode="External"/><Relationship Id="rId7" Type="http://schemas.openxmlformats.org/officeDocument/2006/relationships/hyperlink" Target="http://www.librarything.com/forlibraries/about" TargetMode="External"/><Relationship Id="rId1" Type="http://schemas.openxmlformats.org/officeDocument/2006/relationships/slideLayout" Target="../slideLayouts/slideLayout2.xml"/><Relationship Id="rId2" Type="http://schemas.openxmlformats.org/officeDocument/2006/relationships/hyperlink" Target="http://www.oclc.org/reports/2010perceptions/2010perceptions_al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75000"/>
          </a:schemeClr>
        </a:soli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algn="ctr"/>
            <a:r>
              <a:rPr lang="en-US" dirty="0" smtClean="0">
                <a:solidFill>
                  <a:srgbClr val="000090"/>
                </a:solidFill>
              </a:rPr>
              <a:t>Future of the Catalog, </a:t>
            </a:r>
            <a:br>
              <a:rPr lang="en-US" dirty="0" smtClean="0">
                <a:solidFill>
                  <a:srgbClr val="000090"/>
                </a:solidFill>
              </a:rPr>
            </a:br>
            <a:r>
              <a:rPr lang="en-US" dirty="0" smtClean="0">
                <a:solidFill>
                  <a:srgbClr val="000090"/>
                </a:solidFill>
              </a:rPr>
              <a:t>Part </a:t>
            </a:r>
            <a:r>
              <a:rPr lang="en-US" dirty="0" err="1" smtClean="0">
                <a:solidFill>
                  <a:srgbClr val="000090"/>
                </a:solidFill>
              </a:rPr>
              <a:t>Deux</a:t>
            </a:r>
            <a:endParaRPr lang="en-US" dirty="0" smtClean="0">
              <a:solidFill>
                <a:srgbClr val="000090"/>
              </a:solidFill>
            </a:endParaRPr>
          </a:p>
        </p:txBody>
      </p:sp>
      <p:sp>
        <p:nvSpPr>
          <p:cNvPr id="3" name="Subtitle 2"/>
          <p:cNvSpPr>
            <a:spLocks noGrp="1"/>
          </p:cNvSpPr>
          <p:nvPr>
            <p:ph type="subTitle" idx="1"/>
          </p:nvPr>
        </p:nvSpPr>
        <p:spPr>
          <a:xfrm>
            <a:off x="1219200" y="4724400"/>
            <a:ext cx="6400800" cy="1295400"/>
          </a:xfrm>
        </p:spPr>
        <p:txBody>
          <a:bodyPr rtlCol="0">
            <a:normAutofit lnSpcReduction="10000"/>
          </a:bodyPr>
          <a:lstStyle/>
          <a:p>
            <a:pPr fontAlgn="auto">
              <a:spcAft>
                <a:spcPts val="0"/>
              </a:spcAft>
              <a:buFont typeface="Arial" pitchFamily="34" charset="0"/>
              <a:buNone/>
              <a:defRPr/>
            </a:pPr>
            <a:r>
              <a:rPr lang="en-US" sz="2400" dirty="0" smtClean="0">
                <a:latin typeface="+mj-lt"/>
              </a:rPr>
              <a:t>Margaretta Yarborough</a:t>
            </a:r>
          </a:p>
          <a:p>
            <a:pPr fontAlgn="auto">
              <a:spcAft>
                <a:spcPts val="0"/>
              </a:spcAft>
              <a:buFont typeface="Arial" pitchFamily="34" charset="0"/>
              <a:buNone/>
              <a:defRPr/>
            </a:pPr>
            <a:r>
              <a:rPr lang="en-US" sz="2400" dirty="0" smtClean="0">
                <a:latin typeface="+mj-lt"/>
              </a:rPr>
              <a:t>UNC-Chapel Hill</a:t>
            </a:r>
          </a:p>
          <a:p>
            <a:pPr fontAlgn="auto">
              <a:spcAft>
                <a:spcPts val="0"/>
              </a:spcAft>
              <a:buFont typeface="Arial" pitchFamily="34" charset="0"/>
              <a:buNone/>
              <a:defRPr/>
            </a:pPr>
            <a:r>
              <a:rPr lang="en-US" sz="2400" dirty="0" smtClean="0">
                <a:latin typeface="+mj-lt"/>
              </a:rPr>
              <a:t>March 10, 2011</a:t>
            </a:r>
          </a:p>
          <a:p>
            <a:pPr fontAlgn="auto">
              <a:spcAft>
                <a:spcPts val="0"/>
              </a:spcAft>
              <a:buFont typeface="Arial" pitchFamily="34" charset="0"/>
              <a:buNone/>
              <a:defRPr/>
            </a:pPr>
            <a:endParaRPr lang="en-US" dirty="0" smtClean="0"/>
          </a:p>
        </p:txBody>
      </p:sp>
    </p:spTree>
  </p:cSld>
  <p:clrMapOvr>
    <a:masterClrMapping/>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00"/>
                </a:solidFill>
              </a:rPr>
              <a:t>Impact of Discovery Layers</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latin typeface="+mj-lt"/>
              </a:rPr>
              <a:t>Short attention-span theater</a:t>
            </a:r>
          </a:p>
          <a:p>
            <a:pPr>
              <a:buNone/>
            </a:pPr>
            <a:r>
              <a:rPr lang="en-US" dirty="0" smtClean="0">
                <a:latin typeface="+mj-lt"/>
              </a:rPr>
              <a:t>  </a:t>
            </a:r>
            <a:r>
              <a:rPr lang="en-US" sz="2400" dirty="0" smtClean="0">
                <a:latin typeface="+mj-lt"/>
              </a:rPr>
              <a:t> “…the user may be less willing to work hard to make links and connections between resources when they are on the network, and there is more incentive for the library to make the necessary linkages (to resource-sharing systems, or to search engines, …).”—</a:t>
            </a:r>
            <a:r>
              <a:rPr lang="en-US" sz="2400" dirty="0" err="1" smtClean="0">
                <a:latin typeface="+mj-lt"/>
              </a:rPr>
              <a:t>Lorcan</a:t>
            </a:r>
            <a:r>
              <a:rPr lang="en-US" sz="2400" dirty="0" smtClean="0">
                <a:latin typeface="+mj-lt"/>
              </a:rPr>
              <a:t> Dempsey (</a:t>
            </a:r>
            <a:r>
              <a:rPr lang="en-US" sz="2400" i="1" dirty="0" err="1" smtClean="0">
                <a:latin typeface="+mj-lt"/>
              </a:rPr>
              <a:t>Ariadne</a:t>
            </a:r>
            <a:r>
              <a:rPr lang="en-US" sz="2400" dirty="0" smtClean="0">
                <a:latin typeface="+mj-lt"/>
              </a:rPr>
              <a:t>, issue 48, July 2006)  </a:t>
            </a:r>
          </a:p>
          <a:p>
            <a:pPr>
              <a:buNone/>
            </a:pPr>
            <a:endParaRPr lang="en-US" sz="2400" dirty="0"/>
          </a:p>
        </p:txBody>
      </p:sp>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00"/>
                </a:solidFill>
              </a:rPr>
              <a:t>Impact of Discovery Layers</a:t>
            </a:r>
            <a:endParaRPr lang="en-US" dirty="0">
              <a:solidFill>
                <a:srgbClr val="000000"/>
              </a:solidFill>
            </a:endParaRPr>
          </a:p>
        </p:txBody>
      </p:sp>
      <p:sp>
        <p:nvSpPr>
          <p:cNvPr id="3" name="Content Placeholder 2"/>
          <p:cNvSpPr>
            <a:spLocks noGrp="1"/>
          </p:cNvSpPr>
          <p:nvPr>
            <p:ph idx="1"/>
          </p:nvPr>
        </p:nvSpPr>
        <p:spPr>
          <a:xfrm>
            <a:off x="457200" y="2133600"/>
            <a:ext cx="8229600" cy="4389120"/>
          </a:xfrm>
        </p:spPr>
        <p:txBody>
          <a:bodyPr/>
          <a:lstStyle/>
          <a:p>
            <a:r>
              <a:rPr lang="en-US" dirty="0" err="1" smtClean="0">
                <a:latin typeface="+mj-lt"/>
              </a:rPr>
              <a:t>OPACs</a:t>
            </a:r>
            <a:r>
              <a:rPr lang="en-US" dirty="0" smtClean="0">
                <a:latin typeface="+mj-lt"/>
              </a:rPr>
              <a:t> no longer enough </a:t>
            </a:r>
          </a:p>
          <a:p>
            <a:r>
              <a:rPr lang="en-US" dirty="0" smtClean="0">
                <a:latin typeface="+mj-lt"/>
              </a:rPr>
              <a:t>Instant expectations</a:t>
            </a:r>
          </a:p>
          <a:p>
            <a:r>
              <a:rPr lang="en-US" dirty="0" smtClean="0">
                <a:latin typeface="+mj-lt"/>
              </a:rPr>
              <a:t>More inclusivity (not just a stable of MARC records)</a:t>
            </a:r>
          </a:p>
          <a:p>
            <a:pPr lvl="0"/>
            <a:r>
              <a:rPr lang="en-US" dirty="0" smtClean="0">
                <a:latin typeface="+mj-lt"/>
              </a:rPr>
              <a:t>No longer one way in</a:t>
            </a:r>
          </a:p>
          <a:p>
            <a:pPr lvl="1"/>
            <a:r>
              <a:rPr lang="en-US" dirty="0" smtClean="0">
                <a:latin typeface="+mj-lt"/>
              </a:rPr>
              <a:t>Need to pull users in</a:t>
            </a:r>
          </a:p>
          <a:p>
            <a:pPr lvl="1"/>
            <a:r>
              <a:rPr lang="en-US" dirty="0" smtClean="0">
                <a:latin typeface="+mj-lt"/>
              </a:rPr>
              <a:t>Need to be where the users are</a:t>
            </a:r>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ctr"/>
            <a:r>
              <a:rPr lang="en-US" sz="3600" dirty="0" smtClean="0">
                <a:solidFill>
                  <a:srgbClr val="000000"/>
                </a:solidFill>
              </a:rPr>
              <a:t>Discovery Systems</a:t>
            </a:r>
            <a:endParaRPr lang="en-US" sz="3600" dirty="0">
              <a:solidFill>
                <a:srgbClr val="000000"/>
              </a:solidFill>
            </a:endParaRPr>
          </a:p>
        </p:txBody>
      </p:sp>
      <p:sp>
        <p:nvSpPr>
          <p:cNvPr id="3" name="Content Placeholder 2"/>
          <p:cNvSpPr>
            <a:spLocks noGrp="1"/>
          </p:cNvSpPr>
          <p:nvPr>
            <p:ph idx="1"/>
          </p:nvPr>
        </p:nvSpPr>
        <p:spPr>
          <a:xfrm>
            <a:off x="533400" y="1219200"/>
            <a:ext cx="8610600" cy="5638800"/>
          </a:xfrm>
        </p:spPr>
        <p:txBody>
          <a:bodyPr/>
          <a:lstStyle/>
          <a:p>
            <a:pPr algn="ctr">
              <a:buNone/>
            </a:pPr>
            <a:r>
              <a:rPr lang="en-US" sz="2400" dirty="0" smtClean="0"/>
              <a:t>(</a:t>
            </a:r>
            <a:r>
              <a:rPr lang="en-US" sz="2400" dirty="0" smtClean="0">
                <a:latin typeface="+mj-lt"/>
              </a:rPr>
              <a:t>aka alternative search interfaces) </a:t>
            </a:r>
          </a:p>
          <a:p>
            <a:pPr algn="ctr">
              <a:buNone/>
            </a:pPr>
            <a:r>
              <a:rPr lang="en-US" sz="2400" dirty="0" smtClean="0">
                <a:latin typeface="+mj-lt"/>
              </a:rPr>
              <a:t>(aka web-scale discovery services)</a:t>
            </a:r>
          </a:p>
          <a:p>
            <a:endParaRPr lang="en-US" sz="1000" dirty="0" smtClean="0">
              <a:latin typeface="+mj-lt"/>
            </a:endParaRPr>
          </a:p>
          <a:p>
            <a:r>
              <a:rPr lang="en-US" sz="2800" dirty="0" err="1" smtClean="0">
                <a:latin typeface="+mj-lt"/>
              </a:rPr>
              <a:t>Endeca</a:t>
            </a:r>
            <a:r>
              <a:rPr lang="en-US" sz="2800" dirty="0" smtClean="0">
                <a:latin typeface="+mj-lt"/>
              </a:rPr>
              <a:t> (used by TRLN libraries)</a:t>
            </a:r>
          </a:p>
          <a:p>
            <a:r>
              <a:rPr lang="en-US" sz="2800" dirty="0" smtClean="0">
                <a:latin typeface="+mj-lt"/>
              </a:rPr>
              <a:t>Encore (Innovative)</a:t>
            </a:r>
          </a:p>
          <a:p>
            <a:r>
              <a:rPr lang="en-US" sz="2800" dirty="0" smtClean="0">
                <a:latin typeface="+mj-lt"/>
              </a:rPr>
              <a:t>Summon (Serials Solutions)</a:t>
            </a:r>
          </a:p>
          <a:p>
            <a:r>
              <a:rPr lang="en-US" sz="2800" dirty="0" err="1" smtClean="0">
                <a:latin typeface="+mj-lt"/>
              </a:rPr>
              <a:t>Aquabrowser</a:t>
            </a:r>
            <a:r>
              <a:rPr lang="en-US" sz="2800" dirty="0" smtClean="0">
                <a:latin typeface="+mj-lt"/>
              </a:rPr>
              <a:t> (Serials Solutions)  </a:t>
            </a:r>
          </a:p>
          <a:p>
            <a:r>
              <a:rPr lang="en-US" sz="2800" dirty="0" err="1" smtClean="0">
                <a:latin typeface="+mj-lt"/>
              </a:rPr>
              <a:t>VuFind</a:t>
            </a:r>
            <a:r>
              <a:rPr lang="en-US" sz="2800" dirty="0" smtClean="0">
                <a:latin typeface="+mj-lt"/>
              </a:rPr>
              <a:t> (Villanova)</a:t>
            </a:r>
          </a:p>
          <a:p>
            <a:r>
              <a:rPr lang="en-US" sz="2800" dirty="0" smtClean="0">
                <a:latin typeface="+mj-lt"/>
              </a:rPr>
              <a:t>Primo Central (Ex </a:t>
            </a:r>
            <a:r>
              <a:rPr lang="en-US" sz="2800" dirty="0" err="1" smtClean="0">
                <a:latin typeface="+mj-lt"/>
              </a:rPr>
              <a:t>Libris</a:t>
            </a:r>
            <a:r>
              <a:rPr lang="en-US" sz="2800" dirty="0" smtClean="0">
                <a:latin typeface="+mj-lt"/>
              </a:rPr>
              <a:t>)</a:t>
            </a:r>
          </a:p>
          <a:p>
            <a:r>
              <a:rPr lang="en-US" sz="2800" dirty="0" err="1" smtClean="0">
                <a:latin typeface="+mj-lt"/>
              </a:rPr>
              <a:t>Visualizer</a:t>
            </a:r>
            <a:endParaRPr lang="en-US" sz="2800" dirty="0" smtClean="0">
              <a:latin typeface="+mj-lt"/>
            </a:endParaRPr>
          </a:p>
          <a:p>
            <a:r>
              <a:rPr lang="en-US" sz="2800" dirty="0" smtClean="0">
                <a:latin typeface="+mj-lt"/>
              </a:rPr>
              <a:t>EBSCO Discovery Service</a:t>
            </a:r>
          </a:p>
          <a:p>
            <a:endParaRPr lang="en-US" dirty="0"/>
          </a:p>
        </p:txBody>
      </p:sp>
    </p:spTree>
  </p:cSld>
  <p:clrMapOvr>
    <a:masterClrMapping/>
  </p:clrMapOvr>
  <p:transition spd="med">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UNC.tiff"/>
          <p:cNvPicPr>
            <a:picLocks noChangeAspect="1"/>
          </p:cNvPicPr>
          <p:nvPr/>
        </p:nvPicPr>
        <p:blipFill>
          <a:blip r:embed="rId2"/>
          <a:srcRect l="6667" t="4666" r="7500" b="6000"/>
          <a:stretch>
            <a:fillRect/>
          </a:stretch>
        </p:blipFill>
        <p:spPr>
          <a:xfrm>
            <a:off x="685800" y="1447800"/>
            <a:ext cx="7848600" cy="5105400"/>
          </a:xfrm>
          <a:prstGeom prst="rect">
            <a:avLst/>
          </a:prstGeom>
        </p:spPr>
      </p:pic>
      <p:sp>
        <p:nvSpPr>
          <p:cNvPr id="3" name="Title 2"/>
          <p:cNvSpPr>
            <a:spLocks noGrp="1"/>
          </p:cNvSpPr>
          <p:nvPr>
            <p:ph type="title"/>
          </p:nvPr>
        </p:nvSpPr>
        <p:spPr>
          <a:xfrm>
            <a:off x="457200" y="609600"/>
            <a:ext cx="8305800" cy="1143000"/>
          </a:xfrm>
        </p:spPr>
        <p:txBody>
          <a:bodyPr anchor="t"/>
          <a:lstStyle/>
          <a:p>
            <a:pPr algn="ctr"/>
            <a:r>
              <a:rPr lang="en-US" dirty="0" smtClean="0"/>
              <a:t>UNC </a:t>
            </a:r>
            <a:r>
              <a:rPr lang="en-US" dirty="0" err="1" smtClean="0"/>
              <a:t>Endeca</a:t>
            </a:r>
            <a:r>
              <a:rPr lang="en-US" dirty="0" smtClean="0"/>
              <a:t> </a:t>
            </a:r>
            <a:endParaRPr lang="en-US" dirty="0"/>
          </a:p>
        </p:txBody>
      </p:sp>
    </p:spTree>
  </p:cSld>
  <p:clrMapOvr>
    <a:masterClrMapping/>
  </p:clrMapOvr>
  <p:transition spd="med">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Northwestern.tiff"/>
          <p:cNvPicPr>
            <a:picLocks noChangeAspect="1"/>
          </p:cNvPicPr>
          <p:nvPr/>
        </p:nvPicPr>
        <p:blipFill>
          <a:blip r:embed="rId2"/>
          <a:srcRect t="14000"/>
          <a:stretch>
            <a:fillRect/>
          </a:stretch>
        </p:blipFill>
        <p:spPr>
          <a:xfrm>
            <a:off x="0" y="1676400"/>
            <a:ext cx="9144000" cy="4914900"/>
          </a:xfrm>
          <a:prstGeom prst="rect">
            <a:avLst/>
          </a:prstGeom>
        </p:spPr>
      </p:pic>
      <p:sp>
        <p:nvSpPr>
          <p:cNvPr id="6" name="Title 5"/>
          <p:cNvSpPr>
            <a:spLocks noGrp="1"/>
          </p:cNvSpPr>
          <p:nvPr>
            <p:ph type="title"/>
          </p:nvPr>
        </p:nvSpPr>
        <p:spPr/>
        <p:txBody>
          <a:bodyPr anchor="t"/>
          <a:lstStyle/>
          <a:p>
            <a:pPr algn="ctr"/>
            <a:r>
              <a:rPr lang="en-US" dirty="0" smtClean="0"/>
              <a:t>Northwestern Primo Central</a:t>
            </a:r>
            <a:endParaRPr lang="en-US" dirty="0"/>
          </a:p>
        </p:txBody>
      </p:sp>
    </p:spTree>
  </p:cSld>
  <p:clrMapOvr>
    <a:masterClrMapping/>
  </p:clrMapOvr>
  <p:transition spd="med">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NCSU.tiff"/>
          <p:cNvPicPr>
            <a:picLocks noChangeAspect="1"/>
          </p:cNvPicPr>
          <p:nvPr/>
        </p:nvPicPr>
        <p:blipFill>
          <a:blip r:embed="rId2"/>
          <a:srcRect l="6667" t="11333" r="7500" b="7333"/>
          <a:stretch>
            <a:fillRect/>
          </a:stretch>
        </p:blipFill>
        <p:spPr>
          <a:xfrm>
            <a:off x="609600" y="1752600"/>
            <a:ext cx="7848600" cy="4648200"/>
          </a:xfrm>
          <a:prstGeom prst="rect">
            <a:avLst/>
          </a:prstGeom>
        </p:spPr>
      </p:pic>
      <p:sp>
        <p:nvSpPr>
          <p:cNvPr id="3" name="Title 2"/>
          <p:cNvSpPr>
            <a:spLocks noGrp="1"/>
          </p:cNvSpPr>
          <p:nvPr>
            <p:ph type="title"/>
          </p:nvPr>
        </p:nvSpPr>
        <p:spPr/>
        <p:txBody>
          <a:bodyPr anchor="t"/>
          <a:lstStyle/>
          <a:p>
            <a:pPr algn="ctr"/>
            <a:r>
              <a:rPr lang="en-US" dirty="0" smtClean="0"/>
              <a:t>NCSU Summon</a:t>
            </a:r>
            <a:endParaRPr lang="en-US" dirty="0"/>
          </a:p>
        </p:txBody>
      </p:sp>
    </p:spTree>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lc overview.tiff"/>
          <p:cNvPicPr>
            <a:picLocks noChangeAspect="1"/>
          </p:cNvPicPr>
          <p:nvPr/>
        </p:nvPicPr>
        <p:blipFill>
          <a:blip r:embed="rId2"/>
          <a:srcRect l="12500" t="11333" r="11667" b="7333"/>
          <a:stretch>
            <a:fillRect/>
          </a:stretch>
        </p:blipFill>
        <p:spPr>
          <a:xfrm>
            <a:off x="1143000" y="1676400"/>
            <a:ext cx="6934200" cy="4648200"/>
          </a:xfrm>
          <a:prstGeom prst="rect">
            <a:avLst/>
          </a:prstGeom>
        </p:spPr>
      </p:pic>
      <p:sp>
        <p:nvSpPr>
          <p:cNvPr id="3" name="Title 2"/>
          <p:cNvSpPr>
            <a:spLocks noGrp="1"/>
          </p:cNvSpPr>
          <p:nvPr>
            <p:ph type="title"/>
          </p:nvPr>
        </p:nvSpPr>
        <p:spPr/>
        <p:txBody>
          <a:bodyPr anchor="t"/>
          <a:lstStyle/>
          <a:p>
            <a:pPr algn="ctr"/>
            <a:r>
              <a:rPr lang="en-US" dirty="0" smtClean="0"/>
              <a:t>Library of Congress Voyager</a:t>
            </a:r>
            <a:endParaRPr lang="en-US" dirty="0"/>
          </a:p>
        </p:txBody>
      </p:sp>
    </p:spTree>
  </p:cSld>
  <p:clrMapOvr>
    <a:masterClrMapping/>
  </p:clrMapOvr>
  <p:transition spd="med">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LC.tiff"/>
          <p:cNvPicPr>
            <a:picLocks noChangeAspect="1"/>
          </p:cNvPicPr>
          <p:nvPr/>
        </p:nvPicPr>
        <p:blipFill>
          <a:blip r:embed="rId2"/>
          <a:srcRect l="833" t="12666" r="1667" b="6000"/>
          <a:stretch>
            <a:fillRect/>
          </a:stretch>
        </p:blipFill>
        <p:spPr>
          <a:xfrm>
            <a:off x="152400" y="1676400"/>
            <a:ext cx="8915400" cy="4648200"/>
          </a:xfrm>
          <a:prstGeom prst="rect">
            <a:avLst/>
          </a:prstGeom>
        </p:spPr>
      </p:pic>
      <p:sp>
        <p:nvSpPr>
          <p:cNvPr id="3" name="Title 2"/>
          <p:cNvSpPr>
            <a:spLocks noGrp="1"/>
          </p:cNvSpPr>
          <p:nvPr>
            <p:ph type="title"/>
          </p:nvPr>
        </p:nvSpPr>
        <p:spPr/>
        <p:txBody>
          <a:bodyPr anchor="t"/>
          <a:lstStyle/>
          <a:p>
            <a:pPr algn="ctr"/>
            <a:r>
              <a:rPr lang="en-US" dirty="0" smtClean="0"/>
              <a:t>Library of Congress Voyager</a:t>
            </a:r>
            <a:endParaRPr lang="en-US" dirty="0"/>
          </a:p>
        </p:txBody>
      </p:sp>
    </p:spTree>
  </p:cSld>
  <p:clrMapOvr>
    <a:masterClrMapping/>
  </p:clrMapOvr>
  <p:transition spd="med">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00"/>
                </a:solidFill>
              </a:rPr>
              <a:t>RDA and the Catalog</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latin typeface="+mj-lt"/>
              </a:rPr>
              <a:t>RDA won’t kill the catalog </a:t>
            </a:r>
          </a:p>
          <a:p>
            <a:r>
              <a:rPr lang="en-US" dirty="0" smtClean="0">
                <a:latin typeface="+mj-lt"/>
              </a:rPr>
              <a:t>The catalog won’t kill RDA </a:t>
            </a:r>
          </a:p>
          <a:p>
            <a:pPr lvl="1"/>
            <a:r>
              <a:rPr lang="en-US" dirty="0" smtClean="0">
                <a:latin typeface="+mj-lt"/>
              </a:rPr>
              <a:t>But catalogers might (or each other)</a:t>
            </a:r>
          </a:p>
          <a:p>
            <a:pPr lvl="1"/>
            <a:r>
              <a:rPr lang="en-US" dirty="0" smtClean="0">
                <a:latin typeface="+mj-lt"/>
              </a:rPr>
              <a:t>Tough transition</a:t>
            </a:r>
          </a:p>
          <a:p>
            <a:r>
              <a:rPr lang="en-US" dirty="0" smtClean="0">
                <a:latin typeface="+mj-lt"/>
              </a:rPr>
              <a:t>Linked data crucial for the future </a:t>
            </a:r>
          </a:p>
          <a:p>
            <a:r>
              <a:rPr lang="en-US" dirty="0" smtClean="0">
                <a:latin typeface="+mj-lt"/>
              </a:rPr>
              <a:t>Records created by RDA, AACR, &amp; other codes can exist side by side</a:t>
            </a:r>
          </a:p>
          <a:p>
            <a:r>
              <a:rPr lang="en-US" dirty="0" smtClean="0">
                <a:latin typeface="+mj-lt"/>
              </a:rPr>
              <a:t>“If you catalog it, they will come”</a:t>
            </a:r>
          </a:p>
        </p:txBody>
      </p:sp>
    </p:spTree>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2286000" y="1066800"/>
            <a:ext cx="4572000" cy="1477328"/>
          </a:xfrm>
          <a:prstGeom prst="rect">
            <a:avLst/>
          </a:prstGeom>
        </p:spPr>
        <p:txBody>
          <a:bodyPr wrap="square">
            <a:spAutoFit/>
          </a:bodyPr>
          <a:lstStyle/>
          <a:p>
            <a:endParaRPr lang="en-US" dirty="0" smtClean="0"/>
          </a:p>
          <a:p>
            <a:endParaRPr lang="en-US" dirty="0" smtClean="0"/>
          </a:p>
          <a:p>
            <a:endParaRPr lang="en-US" dirty="0" smtClean="0"/>
          </a:p>
          <a:p>
            <a:r>
              <a:rPr lang="en-US" dirty="0" smtClean="0"/>
              <a:t>  </a:t>
            </a:r>
          </a:p>
          <a:p>
            <a:endParaRPr lang="en-US" dirty="0"/>
          </a:p>
        </p:txBody>
      </p:sp>
      <p:sp>
        <p:nvSpPr>
          <p:cNvPr id="3" name="Title 2"/>
          <p:cNvSpPr>
            <a:spLocks noGrp="1"/>
          </p:cNvSpPr>
          <p:nvPr>
            <p:ph type="title"/>
          </p:nvPr>
        </p:nvSpPr>
        <p:spPr/>
        <p:txBody>
          <a:bodyPr/>
          <a:lstStyle/>
          <a:p>
            <a:pPr algn="ctr"/>
            <a:r>
              <a:rPr lang="en-US" dirty="0" smtClean="0">
                <a:solidFill>
                  <a:srgbClr val="000000"/>
                </a:solidFill>
              </a:rPr>
              <a:t>The Library Catalog</a:t>
            </a:r>
            <a:endParaRPr lang="en-US" dirty="0">
              <a:solidFill>
                <a:srgbClr val="000000"/>
              </a:solidFill>
            </a:endParaRPr>
          </a:p>
        </p:txBody>
      </p:sp>
      <p:sp>
        <p:nvSpPr>
          <p:cNvPr id="5" name="TextBox 4"/>
          <p:cNvSpPr txBox="1"/>
          <p:nvPr/>
        </p:nvSpPr>
        <p:spPr>
          <a:xfrm>
            <a:off x="685800" y="2362200"/>
            <a:ext cx="7848600" cy="2677656"/>
          </a:xfrm>
          <a:prstGeom prst="rect">
            <a:avLst/>
          </a:prstGeom>
          <a:noFill/>
        </p:spPr>
        <p:txBody>
          <a:bodyPr wrap="square" rtlCol="0">
            <a:spAutoFit/>
          </a:bodyPr>
          <a:lstStyle/>
          <a:p>
            <a:pPr algn="ctr"/>
            <a:r>
              <a:rPr lang="en-US" sz="2800" dirty="0" smtClean="0">
                <a:latin typeface="+mj-lt"/>
              </a:rPr>
              <a:t>Rumors of its demise are greatly exaggerated.</a:t>
            </a:r>
          </a:p>
          <a:p>
            <a:pPr algn="ctr"/>
            <a:endParaRPr lang="en-US" sz="2800" dirty="0" smtClean="0">
              <a:latin typeface="+mj-lt"/>
            </a:endParaRPr>
          </a:p>
          <a:p>
            <a:pPr algn="ctr"/>
            <a:r>
              <a:rPr lang="en-US" sz="2800" dirty="0" smtClean="0">
                <a:latin typeface="+mj-lt"/>
              </a:rPr>
              <a:t>BUT</a:t>
            </a:r>
          </a:p>
          <a:p>
            <a:pPr algn="ctr"/>
            <a:endParaRPr lang="en-US" sz="2800" dirty="0" smtClean="0">
              <a:latin typeface="+mj-lt"/>
            </a:endParaRPr>
          </a:p>
          <a:p>
            <a:pPr algn="ctr"/>
            <a:r>
              <a:rPr lang="en-US" sz="2800" dirty="0" smtClean="0">
                <a:latin typeface="+mj-lt"/>
              </a:rPr>
              <a:t>It will suffer a sea-change into something rich and strange.</a:t>
            </a:r>
            <a:endParaRPr lang="en-US" sz="2800" dirty="0">
              <a:latin typeface="+mj-lt"/>
            </a:endParaRPr>
          </a:p>
        </p:txBody>
      </p:sp>
    </p:spTree>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09600" y="1219200"/>
            <a:ext cx="8001000" cy="4832093"/>
          </a:xfrm>
          <a:prstGeom prst="rect">
            <a:avLst/>
          </a:prstGeom>
          <a:noFill/>
        </p:spPr>
        <p:txBody>
          <a:bodyPr wrap="square" rtlCol="0">
            <a:spAutoFit/>
          </a:bodyPr>
          <a:lstStyle/>
          <a:p>
            <a:pPr lvl="0">
              <a:buFont typeface="Arial"/>
              <a:buChar char="•"/>
            </a:pPr>
            <a:r>
              <a:rPr lang="en-US" sz="2800" dirty="0" smtClean="0">
                <a:latin typeface="Calibri"/>
              </a:rPr>
              <a:t>Pretty old topic</a:t>
            </a:r>
          </a:p>
          <a:p>
            <a:pPr lvl="0"/>
            <a:endParaRPr lang="en-US" sz="2800" dirty="0" smtClean="0">
              <a:latin typeface="Calibri"/>
            </a:endParaRPr>
          </a:p>
          <a:p>
            <a:pPr lvl="0">
              <a:buFont typeface="Arial"/>
              <a:buChar char="•"/>
            </a:pPr>
            <a:r>
              <a:rPr lang="en-US" sz="2800" dirty="0" smtClean="0">
                <a:latin typeface="Calibri"/>
              </a:rPr>
              <a:t>Directly linked to Web environment surrounding it</a:t>
            </a:r>
          </a:p>
          <a:p>
            <a:pPr lvl="0"/>
            <a:endParaRPr lang="en-US" sz="2800" dirty="0" smtClean="0">
              <a:latin typeface="Calibri"/>
            </a:endParaRPr>
          </a:p>
          <a:p>
            <a:pPr lvl="0"/>
            <a:r>
              <a:rPr lang="en-US" sz="2800" dirty="0" smtClean="0"/>
              <a:t>•</a:t>
            </a:r>
            <a:r>
              <a:rPr lang="en-US" sz="2800" dirty="0" smtClean="0">
                <a:latin typeface="Calibri"/>
              </a:rPr>
              <a:t>Long view always helps</a:t>
            </a:r>
          </a:p>
          <a:p>
            <a:pPr lvl="0"/>
            <a:endParaRPr lang="en-US" sz="2800" dirty="0" smtClean="0">
              <a:latin typeface="Calibri"/>
            </a:endParaRPr>
          </a:p>
          <a:p>
            <a:pPr>
              <a:buFont typeface="Arial"/>
              <a:buChar char="•"/>
            </a:pPr>
            <a:r>
              <a:rPr lang="en-US" sz="2800" dirty="0" smtClean="0">
                <a:latin typeface="Calibri"/>
              </a:rPr>
              <a:t>Nicholson Baker notwithstanding, behemoth public catalogs and shelf lists have gone the way of the dinosaurs in many libraries</a:t>
            </a:r>
          </a:p>
          <a:p>
            <a:endParaRPr lang="en-US" sz="2800" dirty="0" smtClean="0">
              <a:latin typeface="Calibri"/>
            </a:endParaRPr>
          </a:p>
          <a:p>
            <a:pPr>
              <a:buFont typeface="Arial"/>
              <a:buChar char="•"/>
            </a:pPr>
            <a:r>
              <a:rPr lang="en-US" sz="2800" dirty="0" smtClean="0">
                <a:latin typeface="Calibri"/>
              </a:rPr>
              <a:t>Plate tectonics in action</a:t>
            </a:r>
            <a:endParaRPr lang="en-US" sz="2800" dirty="0">
              <a:latin typeface="Calibri"/>
            </a:endParaRPr>
          </a:p>
        </p:txBody>
      </p:sp>
    </p:spTree>
  </p:cSld>
  <p:clrMapOvr>
    <a:masterClrMapping/>
  </p:clrMapOvr>
  <p:transition spd="med">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sz="3200" dirty="0" smtClean="0">
                <a:solidFill>
                  <a:srgbClr val="000000"/>
                </a:solidFill>
              </a:rPr>
              <a:t>Useful Resources</a:t>
            </a:r>
          </a:p>
        </p:txBody>
      </p:sp>
      <p:sp>
        <p:nvSpPr>
          <p:cNvPr id="4099" name="Content Placeholder 2"/>
          <p:cNvSpPr>
            <a:spLocks noGrp="1"/>
          </p:cNvSpPr>
          <p:nvPr>
            <p:ph idx="1"/>
          </p:nvPr>
        </p:nvSpPr>
        <p:spPr/>
        <p:txBody>
          <a:bodyPr>
            <a:normAutofit fontScale="85000" lnSpcReduction="10000"/>
          </a:bodyPr>
          <a:lstStyle/>
          <a:p>
            <a:pPr>
              <a:buNone/>
            </a:pPr>
            <a:endParaRPr lang="zh-CN" altLang="en-US" sz="1800" dirty="0" smtClean="0"/>
          </a:p>
          <a:p>
            <a:r>
              <a:rPr lang="en-US" altLang="zh-CN" sz="1800" dirty="0" smtClean="0">
                <a:latin typeface="+mj-lt"/>
              </a:rPr>
              <a:t>OCLC, </a:t>
            </a:r>
            <a:r>
              <a:rPr lang="en-US" altLang="zh-CN" sz="1800" i="1" dirty="0" smtClean="0">
                <a:latin typeface="+mj-lt"/>
              </a:rPr>
              <a:t>Perceptions of Libraries, 2010: Context and Community: </a:t>
            </a:r>
            <a:r>
              <a:rPr lang="en-US" altLang="zh-CN" sz="1800" u="sng" dirty="0" smtClean="0">
                <a:solidFill>
                  <a:srgbClr val="0000FF"/>
                </a:solidFill>
                <a:latin typeface="+mj-lt"/>
                <a:hlinkClick r:id="rId2"/>
              </a:rPr>
              <a:t>http://www.oclc.org/reports/2010perceptions/2010perceptions_all.pdf</a:t>
            </a:r>
            <a:endParaRPr lang="zh-CN" altLang="en-US" sz="1800" u="sng" dirty="0" smtClean="0">
              <a:solidFill>
                <a:srgbClr val="0000FF"/>
              </a:solidFill>
              <a:latin typeface="+mj-lt"/>
              <a:hlinkClick r:id="rId2"/>
            </a:endParaRPr>
          </a:p>
          <a:p>
            <a:endParaRPr lang="zh-CN" altLang="en-US" sz="1800" dirty="0" smtClean="0">
              <a:latin typeface="+mj-lt"/>
            </a:endParaRPr>
          </a:p>
          <a:p>
            <a:r>
              <a:rPr lang="en-US" altLang="zh-CN" sz="1800" dirty="0" smtClean="0">
                <a:latin typeface="+mj-lt"/>
              </a:rPr>
              <a:t>Jason </a:t>
            </a:r>
            <a:r>
              <a:rPr lang="en-US" altLang="zh-CN" sz="1800" dirty="0" err="1" smtClean="0">
                <a:latin typeface="+mj-lt"/>
              </a:rPr>
              <a:t>Thomale</a:t>
            </a:r>
            <a:r>
              <a:rPr lang="en-US" altLang="zh-CN" sz="1800" dirty="0" smtClean="0">
                <a:latin typeface="+mj-lt"/>
              </a:rPr>
              <a:t>, “Interpreting MARC: Where’s the Bibliographic Data? </a:t>
            </a:r>
            <a:r>
              <a:rPr lang="en-US" altLang="zh-CN" sz="1800" i="1" dirty="0" smtClean="0">
                <a:latin typeface="+mj-lt"/>
              </a:rPr>
              <a:t>Code4Lib Journal, </a:t>
            </a:r>
            <a:r>
              <a:rPr lang="en-US" altLang="zh-CN" sz="1800" u="sng" dirty="0" smtClean="0">
                <a:solidFill>
                  <a:srgbClr val="0000FF"/>
                </a:solidFill>
                <a:latin typeface="+mj-lt"/>
                <a:hlinkClick r:id="rId3"/>
              </a:rPr>
              <a:t>Issue 11 (2010-09-21)</a:t>
            </a:r>
            <a:endParaRPr lang="zh-CN" altLang="en-US" sz="1800" u="sng" dirty="0" smtClean="0">
              <a:solidFill>
                <a:srgbClr val="0000FF"/>
              </a:solidFill>
              <a:latin typeface="+mj-lt"/>
              <a:hlinkClick r:id="rId3"/>
            </a:endParaRPr>
          </a:p>
          <a:p>
            <a:endParaRPr lang="zh-CN" altLang="en-US" sz="1800" dirty="0" smtClean="0">
              <a:latin typeface="+mj-lt"/>
            </a:endParaRPr>
          </a:p>
          <a:p>
            <a:r>
              <a:rPr lang="en-US" altLang="zh-CN" sz="1800" dirty="0" smtClean="0">
                <a:latin typeface="+mj-lt"/>
              </a:rPr>
              <a:t>Karen Calhoun, The Changing Nature of the Catalog and its Integration with Other Discovery Tools: </a:t>
            </a:r>
            <a:r>
              <a:rPr lang="en-US" altLang="zh-CN" sz="1800" u="sng" dirty="0" smtClean="0">
                <a:solidFill>
                  <a:srgbClr val="0000FF"/>
                </a:solidFill>
                <a:latin typeface="+mj-lt"/>
                <a:hlinkClick r:id="rId4"/>
              </a:rPr>
              <a:t>www.loc.gov/catdir/calhoun-report-final.pdf</a:t>
            </a:r>
            <a:endParaRPr lang="zh-CN" altLang="en-US" sz="1800" u="sng" dirty="0" smtClean="0">
              <a:solidFill>
                <a:srgbClr val="0000FF"/>
              </a:solidFill>
              <a:latin typeface="+mj-lt"/>
              <a:hlinkClick r:id="rId4"/>
            </a:endParaRPr>
          </a:p>
          <a:p>
            <a:endParaRPr lang="zh-CN" altLang="en-US" sz="1800" dirty="0" smtClean="0">
              <a:latin typeface="+mj-lt"/>
            </a:endParaRPr>
          </a:p>
          <a:p>
            <a:r>
              <a:rPr lang="en-US" altLang="zh-CN" sz="1800" dirty="0" smtClean="0">
                <a:latin typeface="+mj-lt"/>
              </a:rPr>
              <a:t>A White Paper on the Future of Cataloging at Indiana</a:t>
            </a:r>
            <a:r>
              <a:rPr lang="zh-CN" altLang="en-US" sz="1800" dirty="0" smtClean="0">
                <a:latin typeface="+mj-lt"/>
              </a:rPr>
              <a:t> </a:t>
            </a:r>
            <a:r>
              <a:rPr lang="en-US" altLang="zh-CN" sz="1800" dirty="0" smtClean="0">
                <a:latin typeface="+mj-lt"/>
              </a:rPr>
              <a:t>University, Jan. 15, 2006: </a:t>
            </a:r>
            <a:r>
              <a:rPr lang="en-US" altLang="zh-CN" sz="1800" u="sng" dirty="0" smtClean="0">
                <a:solidFill>
                  <a:srgbClr val="0000FF"/>
                </a:solidFill>
                <a:latin typeface="+mj-lt"/>
                <a:hlinkClick r:id="rId5"/>
              </a:rPr>
              <a:t>http://www.iub.edu/~libtserv/pub/Future_of_Cataloging_White_Paper.pdf</a:t>
            </a:r>
          </a:p>
          <a:p>
            <a:endParaRPr lang="en-US" altLang="zh-CN" sz="1800" u="sng" dirty="0" smtClean="0">
              <a:solidFill>
                <a:srgbClr val="0000FF"/>
              </a:solidFill>
              <a:latin typeface="+mj-lt"/>
              <a:hlinkClick r:id="rId5"/>
            </a:endParaRPr>
          </a:p>
          <a:p>
            <a:r>
              <a:rPr lang="en-US" sz="1800" dirty="0" smtClean="0">
                <a:latin typeface="+mj-lt"/>
              </a:rPr>
              <a:t>•Corey A. Harper, “Linking Library Data: How, and Why, to put Bibs and Authorities onto the Semantic Web,” May 18, 2009: </a:t>
            </a:r>
            <a:r>
              <a:rPr lang="en-US" sz="1800" u="sng" dirty="0" smtClean="0">
                <a:latin typeface="+mj-lt"/>
                <a:hlinkClick r:id="rId6"/>
              </a:rPr>
              <a:t>http://nylink.org/events/amtg09/LinkingLibraryData_Harper.pdf</a:t>
            </a:r>
            <a:endParaRPr lang="en-US" sz="1800" dirty="0" smtClean="0">
              <a:latin typeface="+mj-lt"/>
            </a:endParaRPr>
          </a:p>
          <a:p>
            <a:endParaRPr lang="en-US" altLang="zh-CN" sz="1800" u="sng" dirty="0" smtClean="0">
              <a:solidFill>
                <a:srgbClr val="0000FF"/>
              </a:solidFill>
              <a:latin typeface="+mj-lt"/>
              <a:hlinkClick r:id="rId5"/>
            </a:endParaRPr>
          </a:p>
          <a:p>
            <a:pPr lvl="0"/>
            <a:r>
              <a:rPr lang="en-US" sz="1800" dirty="0" err="1" smtClean="0">
                <a:latin typeface="+mj-lt"/>
              </a:rPr>
              <a:t>LibraryThing</a:t>
            </a:r>
            <a:r>
              <a:rPr lang="en-US" sz="1800" dirty="0" smtClean="0">
                <a:latin typeface="+mj-lt"/>
              </a:rPr>
              <a:t> for Libraries</a:t>
            </a:r>
            <a:r>
              <a:rPr lang="en-US" sz="1800" dirty="0" smtClean="0">
                <a:solidFill>
                  <a:srgbClr val="0000FF"/>
                </a:solidFill>
                <a:latin typeface="+mj-lt"/>
              </a:rPr>
              <a:t>:  </a:t>
            </a:r>
            <a:r>
              <a:rPr lang="en-US" sz="1800" u="sng" dirty="0" smtClean="0">
                <a:solidFill>
                  <a:srgbClr val="0000FF"/>
                </a:solidFill>
                <a:latin typeface="+mj-lt"/>
                <a:hlinkClick r:id="rId7"/>
              </a:rPr>
              <a:t>http://www.librarything.com/forlibraries/about</a:t>
            </a:r>
            <a:r>
              <a:rPr lang="en-US" sz="1800" dirty="0" smtClean="0">
                <a:solidFill>
                  <a:srgbClr val="0000FF"/>
                </a:solidFill>
                <a:latin typeface="+mj-lt"/>
              </a:rPr>
              <a:t> </a:t>
            </a:r>
            <a:endParaRPr lang="zh-CN" altLang="en-US" sz="1800" u="sng" dirty="0" smtClean="0">
              <a:solidFill>
                <a:srgbClr val="0000FF"/>
              </a:solidFill>
              <a:latin typeface="+mj-lt"/>
              <a:hlinkClick r:id="rId5"/>
            </a:endParaRPr>
          </a:p>
          <a:p>
            <a:endParaRPr lang="zh-CN" altLang="en-US" sz="1800" dirty="0" smtClean="0"/>
          </a:p>
          <a:p>
            <a:endParaRPr lang="en-US" sz="1800" dirty="0" smtClean="0"/>
          </a:p>
          <a:p>
            <a:endParaRPr lang="en-US" sz="1800" dirty="0" smtClean="0">
              <a:latin typeface="+mj-lt"/>
            </a:endParaRPr>
          </a:p>
        </p:txBody>
      </p:sp>
    </p:spTree>
  </p:cSld>
  <p:clrMapOvr>
    <a:masterClrMapping/>
  </p:clrMapOvr>
  <p:transition spd="med">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Landscape of Cataloging </a:t>
            </a:r>
            <a:endParaRPr lang="en-US" dirty="0">
              <a:solidFill>
                <a:srgbClr val="000000"/>
              </a:solidFill>
            </a:endParaRPr>
          </a:p>
        </p:txBody>
      </p:sp>
      <p:sp>
        <p:nvSpPr>
          <p:cNvPr id="3" name="Content Placeholder 2"/>
          <p:cNvSpPr>
            <a:spLocks noGrp="1"/>
          </p:cNvSpPr>
          <p:nvPr>
            <p:ph idx="1"/>
          </p:nvPr>
        </p:nvSpPr>
        <p:spPr/>
        <p:txBody>
          <a:bodyPr/>
          <a:lstStyle/>
          <a:p>
            <a:pPr lvl="0"/>
            <a:r>
              <a:rPr lang="en-US" sz="2800" dirty="0" smtClean="0">
                <a:latin typeface="+mj-lt"/>
              </a:rPr>
              <a:t>Loss of control</a:t>
            </a:r>
          </a:p>
          <a:p>
            <a:pPr lvl="0"/>
            <a:r>
              <a:rPr lang="en-US" sz="2800" dirty="0" smtClean="0">
                <a:latin typeface="+mj-lt"/>
              </a:rPr>
              <a:t>Changing balance of materials (shelf-ready vs. traditional)</a:t>
            </a:r>
          </a:p>
          <a:p>
            <a:pPr lvl="0"/>
            <a:r>
              <a:rPr lang="en-US" sz="2800" dirty="0" smtClean="0">
                <a:latin typeface="+mj-lt"/>
              </a:rPr>
              <a:t>Sheer volume (purchased records)</a:t>
            </a:r>
          </a:p>
          <a:p>
            <a:r>
              <a:rPr lang="en-US" sz="2800" dirty="0" smtClean="0">
                <a:latin typeface="+mj-lt"/>
              </a:rPr>
              <a:t>More demand for other types of materials not formerly in catalog (archival collections, digital collections)</a:t>
            </a:r>
          </a:p>
          <a:p>
            <a:pPr lvl="1"/>
            <a:r>
              <a:rPr lang="en-US" dirty="0" smtClean="0">
                <a:latin typeface="+mj-lt"/>
              </a:rPr>
              <a:t>Getting the balance right is a whole new issue </a:t>
            </a:r>
          </a:p>
          <a:p>
            <a:pPr lvl="0"/>
            <a:r>
              <a:rPr lang="en-US" sz="2800" dirty="0" smtClean="0">
                <a:latin typeface="+mj-lt"/>
              </a:rPr>
              <a:t>More pan-library interactivity among staff </a:t>
            </a:r>
          </a:p>
          <a:p>
            <a:endParaRPr lang="en-US" dirty="0" smtClean="0"/>
          </a:p>
        </p:txBody>
      </p:sp>
    </p:spTree>
  </p:cSld>
  <p:clrMapOvr>
    <a:masterClrMapping/>
  </p:clrMapOvr>
  <p:transition spd="med">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solidFill>
                  <a:srgbClr val="000000"/>
                </a:solidFill>
              </a:rPr>
              <a:t>Obligatory Horror Slide</a:t>
            </a:r>
            <a:endParaRPr lang="en-US" sz="3200" dirty="0">
              <a:solidFill>
                <a:srgbClr val="000000"/>
              </a:solidFill>
            </a:endParaRPr>
          </a:p>
        </p:txBody>
      </p:sp>
      <p:sp>
        <p:nvSpPr>
          <p:cNvPr id="3" name="Content Placeholder 2"/>
          <p:cNvSpPr>
            <a:spLocks noGrp="1"/>
          </p:cNvSpPr>
          <p:nvPr>
            <p:ph idx="1"/>
          </p:nvPr>
        </p:nvSpPr>
        <p:spPr>
          <a:xfrm>
            <a:off x="457200" y="1676400"/>
            <a:ext cx="8229600" cy="4830763"/>
          </a:xfrm>
        </p:spPr>
        <p:txBody>
          <a:bodyPr/>
          <a:lstStyle/>
          <a:p>
            <a:pPr>
              <a:buNone/>
            </a:pPr>
            <a:r>
              <a:rPr lang="en-US" altLang="zh-CN" sz="2400" dirty="0" smtClean="0"/>
              <a:t>	</a:t>
            </a:r>
            <a:r>
              <a:rPr lang="en-US" altLang="zh-CN" sz="2500" dirty="0" smtClean="0">
                <a:latin typeface="+mj-lt"/>
              </a:rPr>
              <a:t>Barbara </a:t>
            </a:r>
            <a:r>
              <a:rPr lang="en-US" altLang="zh-CN" sz="2500" dirty="0" err="1" smtClean="0">
                <a:latin typeface="+mj-lt"/>
              </a:rPr>
              <a:t>Tillett</a:t>
            </a:r>
            <a:r>
              <a:rPr lang="en-US" altLang="zh-CN" sz="2500" dirty="0" smtClean="0">
                <a:latin typeface="+mj-lt"/>
              </a:rPr>
              <a:t>: </a:t>
            </a:r>
            <a:r>
              <a:rPr lang="zh-CN" altLang="en-US" sz="2500" dirty="0" smtClean="0">
                <a:latin typeface="+mj-lt"/>
              </a:rPr>
              <a:t> </a:t>
            </a:r>
            <a:r>
              <a:rPr lang="en-US" altLang="zh-CN" sz="2500" dirty="0" smtClean="0">
                <a:latin typeface="+mj-lt"/>
              </a:rPr>
              <a:t>If we just keep business as usual, I am convinced libraries will go the way of the dinosaurs, and very soon (as we've seen academic and public libraries shutting down branches and closing catalog </a:t>
            </a:r>
            <a:r>
              <a:rPr lang="en-US" altLang="zh-CN" sz="2500" dirty="0" err="1" smtClean="0">
                <a:latin typeface="+mj-lt"/>
              </a:rPr>
              <a:t>depts</a:t>
            </a:r>
            <a:r>
              <a:rPr lang="en-US" altLang="zh-CN" sz="2500" dirty="0" smtClean="0">
                <a:latin typeface="+mj-lt"/>
              </a:rPr>
              <a:t> to rely on vendors or technicians to do copy cataloging only)…. </a:t>
            </a:r>
            <a:r>
              <a:rPr lang="en-US" sz="2500" dirty="0" smtClean="0">
                <a:latin typeface="+mj-lt"/>
              </a:rPr>
              <a:t>Why not a shared </a:t>
            </a:r>
            <a:r>
              <a:rPr lang="en-US" sz="2500" dirty="0" err="1" smtClean="0">
                <a:latin typeface="+mj-lt"/>
              </a:rPr>
              <a:t>datafile</a:t>
            </a:r>
            <a:r>
              <a:rPr lang="en-US" sz="2500" dirty="0" smtClean="0">
                <a:latin typeface="+mj-lt"/>
              </a:rPr>
              <a:t> of the world's bibliographic and authority data, freely accessible for all to use - not behind </a:t>
            </a:r>
            <a:r>
              <a:rPr lang="en-US" sz="2500" dirty="0" err="1" smtClean="0">
                <a:latin typeface="+mj-lt"/>
              </a:rPr>
              <a:t>OCLC's</a:t>
            </a:r>
            <a:r>
              <a:rPr lang="en-US" sz="2500" dirty="0" smtClean="0">
                <a:latin typeface="+mj-lt"/>
              </a:rPr>
              <a:t> </a:t>
            </a:r>
            <a:r>
              <a:rPr lang="en-US" sz="2500" dirty="0" err="1" smtClean="0">
                <a:latin typeface="+mj-lt"/>
              </a:rPr>
              <a:t>WorldCat</a:t>
            </a:r>
            <a:r>
              <a:rPr lang="en-US" sz="2500" dirty="0" smtClean="0">
                <a:latin typeface="+mj-lt"/>
              </a:rPr>
              <a:t> with its costs and restrictions and the costly repetition of the same data in local </a:t>
            </a:r>
            <a:r>
              <a:rPr lang="en-US" sz="2500" dirty="0" err="1" smtClean="0">
                <a:latin typeface="+mj-lt"/>
              </a:rPr>
              <a:t>OPACs</a:t>
            </a:r>
            <a:r>
              <a:rPr lang="en-US" sz="2500" dirty="0" smtClean="0">
                <a:latin typeface="+mj-lt"/>
              </a:rPr>
              <a:t> around the world - why not replace </a:t>
            </a:r>
            <a:r>
              <a:rPr lang="en-US" sz="2500" dirty="0" err="1" smtClean="0">
                <a:latin typeface="+mj-lt"/>
              </a:rPr>
              <a:t>OPACs</a:t>
            </a:r>
            <a:r>
              <a:rPr lang="en-US" sz="2500" dirty="0" smtClean="0">
                <a:latin typeface="+mj-lt"/>
              </a:rPr>
              <a:t> with much better resource discovery systems? </a:t>
            </a:r>
          </a:p>
          <a:p>
            <a:pPr>
              <a:buNone/>
            </a:pPr>
            <a:r>
              <a:rPr lang="en-US" altLang="zh-CN" sz="2500" dirty="0" smtClean="0">
                <a:latin typeface="+mj-lt"/>
              </a:rPr>
              <a:t>		</a:t>
            </a:r>
            <a:r>
              <a:rPr lang="en-US" altLang="zh-CN" sz="2000" dirty="0" smtClean="0">
                <a:latin typeface="+mj-lt"/>
              </a:rPr>
              <a:t>(RDA-L, 2-11-11)</a:t>
            </a:r>
            <a:endParaRPr lang="zh-CN" altLang="en-US" sz="2000" dirty="0" smtClean="0">
              <a:latin typeface="+mj-lt"/>
            </a:endParaRPr>
          </a:p>
        </p:txBody>
      </p:sp>
    </p:spTree>
  </p:cSld>
  <p:clrMapOvr>
    <a:masterClrMapping/>
  </p:clrMapOvr>
  <p:transition spd="med">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nchor="ctr">
            <a:noAutofit/>
          </a:bodyPr>
          <a:lstStyle/>
          <a:p>
            <a:pPr algn="ctr"/>
            <a:r>
              <a:rPr lang="en-US" sz="3300" dirty="0" smtClean="0">
                <a:solidFill>
                  <a:srgbClr val="000000"/>
                </a:solidFill>
              </a:rPr>
              <a:t/>
            </a:r>
            <a:br>
              <a:rPr lang="en-US" sz="3300" dirty="0" smtClean="0">
                <a:solidFill>
                  <a:srgbClr val="000000"/>
                </a:solidFill>
              </a:rPr>
            </a:br>
            <a:r>
              <a:rPr lang="en-US" sz="3300" dirty="0" smtClean="0">
                <a:solidFill>
                  <a:srgbClr val="000000"/>
                </a:solidFill>
              </a:rPr>
              <a:t>Catalog of the (Near) Future </a:t>
            </a:r>
            <a:br>
              <a:rPr lang="en-US" sz="3300" dirty="0" smtClean="0">
                <a:solidFill>
                  <a:srgbClr val="000000"/>
                </a:solidFill>
              </a:rPr>
            </a:br>
            <a:endParaRPr lang="en-US" sz="3300" dirty="0">
              <a:solidFill>
                <a:srgbClr val="000000"/>
              </a:solidFill>
            </a:endParaRPr>
          </a:p>
        </p:txBody>
      </p:sp>
      <p:sp>
        <p:nvSpPr>
          <p:cNvPr id="3" name="Content Placeholder 2"/>
          <p:cNvSpPr>
            <a:spLocks noGrp="1"/>
          </p:cNvSpPr>
          <p:nvPr>
            <p:ph idx="1"/>
          </p:nvPr>
        </p:nvSpPr>
        <p:spPr>
          <a:xfrm>
            <a:off x="457200" y="1371600"/>
            <a:ext cx="8229600" cy="4983163"/>
          </a:xfrm>
        </p:spPr>
        <p:txBody>
          <a:bodyPr>
            <a:normAutofit lnSpcReduction="10000"/>
          </a:bodyPr>
          <a:lstStyle/>
          <a:p>
            <a:r>
              <a:rPr lang="en-US" sz="2800" dirty="0" smtClean="0">
                <a:latin typeface="+mj-lt"/>
              </a:rPr>
              <a:t>Library resources accessible where users search </a:t>
            </a:r>
          </a:p>
          <a:p>
            <a:r>
              <a:rPr lang="en-US" sz="2800" dirty="0" smtClean="0">
                <a:latin typeface="+mj-lt"/>
              </a:rPr>
              <a:t>Library resources intelligible in ordinary language </a:t>
            </a:r>
          </a:p>
          <a:p>
            <a:pPr lvl="0"/>
            <a:r>
              <a:rPr lang="en-US" sz="2800" dirty="0" smtClean="0">
                <a:latin typeface="+mj-lt"/>
              </a:rPr>
              <a:t>Must be intuitive, drilling down quickly with facets and easy navigational signposts</a:t>
            </a:r>
          </a:p>
          <a:p>
            <a:pPr lvl="0"/>
            <a:r>
              <a:rPr lang="en-US" sz="2800" dirty="0" smtClean="0">
                <a:latin typeface="+mj-lt"/>
              </a:rPr>
              <a:t>One-stop shopping</a:t>
            </a:r>
          </a:p>
          <a:p>
            <a:pPr lvl="0"/>
            <a:r>
              <a:rPr lang="en-US" sz="2800" dirty="0" smtClean="0">
                <a:latin typeface="+mj-lt"/>
              </a:rPr>
              <a:t>Authority control more important than ever, but can’t search known items in the same way the old OPAC worked </a:t>
            </a:r>
          </a:p>
          <a:p>
            <a:pPr lvl="0"/>
            <a:r>
              <a:rPr lang="en-US" sz="2800" dirty="0" smtClean="0">
                <a:latin typeface="+mj-lt"/>
              </a:rPr>
              <a:t>Keyword and relevancy ranking</a:t>
            </a:r>
          </a:p>
          <a:p>
            <a:pPr lvl="0"/>
            <a:r>
              <a:rPr lang="en-US" sz="2800" dirty="0" smtClean="0">
                <a:latin typeface="+mj-lt"/>
              </a:rPr>
              <a:t>User-added tags, reviews; enhancements </a:t>
            </a:r>
          </a:p>
          <a:p>
            <a:pPr lvl="1"/>
            <a:r>
              <a:rPr lang="en-US" sz="2400" dirty="0" err="1" smtClean="0">
                <a:latin typeface="+mj-lt"/>
              </a:rPr>
              <a:t>Syndetic</a:t>
            </a:r>
            <a:r>
              <a:rPr lang="en-US" sz="2400" dirty="0" smtClean="0">
                <a:latin typeface="+mj-lt"/>
              </a:rPr>
              <a:t> Solutions; </a:t>
            </a:r>
            <a:r>
              <a:rPr lang="en-US" sz="2400" dirty="0" err="1" smtClean="0">
                <a:latin typeface="+mj-lt"/>
              </a:rPr>
              <a:t>LibraryThing</a:t>
            </a:r>
            <a:r>
              <a:rPr lang="en-US" sz="2400" dirty="0" smtClean="0">
                <a:latin typeface="+mj-lt"/>
              </a:rPr>
              <a:t> for Libraries </a:t>
            </a:r>
          </a:p>
          <a:p>
            <a:endParaRPr lang="en-US" dirty="0"/>
          </a:p>
        </p:txBody>
      </p:sp>
    </p:spTree>
  </p:cSld>
  <p:clrMapOvr>
    <a:masterClrMapping/>
  </p:clrMapOvr>
  <p:transition spd="med">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Library Perspective</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latin typeface="+mj-lt"/>
              </a:rPr>
              <a:t>Increased demands</a:t>
            </a:r>
          </a:p>
          <a:p>
            <a:r>
              <a:rPr lang="en-US" dirty="0" smtClean="0">
                <a:latin typeface="+mj-lt"/>
              </a:rPr>
              <a:t>Decreased funds</a:t>
            </a:r>
          </a:p>
          <a:p>
            <a:r>
              <a:rPr lang="en-US" dirty="0" smtClean="0">
                <a:latin typeface="+mj-lt"/>
              </a:rPr>
              <a:t>Share the load</a:t>
            </a:r>
          </a:p>
          <a:p>
            <a:pPr lvl="1"/>
            <a:r>
              <a:rPr lang="en-US" dirty="0" smtClean="0">
                <a:latin typeface="+mj-lt"/>
              </a:rPr>
              <a:t>TRLN single record (Documents without Shelves)</a:t>
            </a:r>
          </a:p>
          <a:p>
            <a:pPr lvl="1"/>
            <a:r>
              <a:rPr lang="en-US" dirty="0" err="1" smtClean="0">
                <a:latin typeface="+mj-lt"/>
              </a:rPr>
              <a:t>WorldCat</a:t>
            </a:r>
            <a:r>
              <a:rPr lang="en-US" dirty="0" smtClean="0">
                <a:latin typeface="+mj-lt"/>
              </a:rPr>
              <a:t> Local, </a:t>
            </a:r>
            <a:r>
              <a:rPr lang="en-US" dirty="0" err="1" smtClean="0">
                <a:latin typeface="+mj-lt"/>
              </a:rPr>
              <a:t>SearchTRLN</a:t>
            </a:r>
            <a:endParaRPr lang="en-US" dirty="0" smtClean="0">
              <a:latin typeface="+mj-lt"/>
            </a:endParaRPr>
          </a:p>
          <a:p>
            <a:pPr lvl="1"/>
            <a:r>
              <a:rPr lang="en-US" dirty="0" err="1" smtClean="0">
                <a:latin typeface="+mj-lt"/>
              </a:rPr>
              <a:t>Wikified</a:t>
            </a:r>
            <a:r>
              <a:rPr lang="en-US" dirty="0" smtClean="0">
                <a:latin typeface="+mj-lt"/>
              </a:rPr>
              <a:t> cataloging (OCLC Expert Community)</a:t>
            </a:r>
          </a:p>
          <a:p>
            <a:pPr lvl="1"/>
            <a:r>
              <a:rPr lang="en-US" dirty="0" smtClean="0">
                <a:latin typeface="+mj-lt"/>
              </a:rPr>
              <a:t>Global authority work (PCC, VIAF)</a:t>
            </a:r>
          </a:p>
          <a:p>
            <a:r>
              <a:rPr lang="en-US" dirty="0" smtClean="0">
                <a:latin typeface="+mj-lt"/>
              </a:rPr>
              <a:t>Invest in what’s local and unique</a:t>
            </a:r>
            <a:endParaRPr lang="en-US" dirty="0">
              <a:latin typeface="+mj-lt"/>
            </a:endParaRPr>
          </a:p>
        </p:txBody>
      </p:sp>
    </p:spTree>
  </p:cSld>
  <p:clrMapOvr>
    <a:masterClrMapping/>
  </p:clrMapOvr>
  <p:transition spd="med">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Shifting Cataloger Tasks</a:t>
            </a:r>
            <a:endParaRPr lang="en-US" dirty="0">
              <a:solidFill>
                <a:srgbClr val="000000"/>
              </a:solidFill>
            </a:endParaRPr>
          </a:p>
        </p:txBody>
      </p:sp>
      <p:sp>
        <p:nvSpPr>
          <p:cNvPr id="3" name="Content Placeholder 2"/>
          <p:cNvSpPr>
            <a:spLocks noGrp="1"/>
          </p:cNvSpPr>
          <p:nvPr>
            <p:ph idx="1"/>
          </p:nvPr>
        </p:nvSpPr>
        <p:spPr>
          <a:xfrm>
            <a:off x="457200" y="2209800"/>
            <a:ext cx="8229600" cy="4389120"/>
          </a:xfrm>
        </p:spPr>
        <p:txBody>
          <a:bodyPr/>
          <a:lstStyle/>
          <a:p>
            <a:pPr lvl="0"/>
            <a:r>
              <a:rPr lang="en-US" dirty="0" smtClean="0">
                <a:latin typeface="+mj-lt"/>
              </a:rPr>
              <a:t>more work with local/unique materials</a:t>
            </a:r>
          </a:p>
          <a:p>
            <a:pPr lvl="0"/>
            <a:r>
              <a:rPr lang="en-US" dirty="0" smtClean="0">
                <a:latin typeface="+mj-lt"/>
              </a:rPr>
              <a:t>analysis and loading of batched records</a:t>
            </a:r>
          </a:p>
          <a:p>
            <a:pPr lvl="0"/>
            <a:r>
              <a:rPr lang="en-US" dirty="0" smtClean="0">
                <a:latin typeface="+mj-lt"/>
              </a:rPr>
              <a:t>project management</a:t>
            </a:r>
          </a:p>
          <a:p>
            <a:pPr lvl="0"/>
            <a:r>
              <a:rPr lang="en-US" dirty="0" smtClean="0">
                <a:latin typeface="+mj-lt"/>
              </a:rPr>
              <a:t>descriptive analysis using non-MARC metadata</a:t>
            </a:r>
          </a:p>
          <a:p>
            <a:endParaRPr lang="en-US" dirty="0">
              <a:latin typeface="+mj-lt"/>
            </a:endParaRPr>
          </a:p>
        </p:txBody>
      </p:sp>
    </p:spTree>
  </p:cSld>
  <p:clrMapOvr>
    <a:masterClrMapping/>
  </p:clrMapOvr>
  <p:transition spd="med">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685800" y="1295400"/>
            <a:ext cx="7848600" cy="4708981"/>
          </a:xfrm>
          <a:prstGeom prst="rect">
            <a:avLst/>
          </a:prstGeom>
          <a:noFill/>
        </p:spPr>
        <p:txBody>
          <a:bodyPr wrap="square" rtlCol="0">
            <a:spAutoFit/>
          </a:bodyPr>
          <a:lstStyle/>
          <a:p>
            <a:pPr>
              <a:buNone/>
            </a:pPr>
            <a:r>
              <a:rPr lang="en-US" sz="2400" dirty="0" smtClean="0">
                <a:latin typeface="+mj-lt"/>
              </a:rPr>
              <a:t>Do not underestimate the type of change that is going on in cataloguing standards. It is a really huge paradigm shift. …The type of vocabularies' control we had (or perceived as it was in place) in the past is gone and I am afraid it will not be back anymore because we are heading towards more diversified commercial uses of catalogs in digital environments. </a:t>
            </a:r>
          </a:p>
          <a:p>
            <a:r>
              <a:rPr lang="en-US" sz="2400" dirty="0" smtClean="0">
                <a:latin typeface="+mj-lt"/>
              </a:rPr>
              <a:t> </a:t>
            </a:r>
          </a:p>
          <a:p>
            <a:r>
              <a:rPr lang="en-US" sz="2400" dirty="0" smtClean="0">
                <a:latin typeface="+mj-lt"/>
              </a:rPr>
              <a:t>What it is important from my point of view is that the quality of cataloguing work still remain up to high level standards. </a:t>
            </a:r>
          </a:p>
          <a:p>
            <a:endParaRPr lang="en-US" sz="2400" dirty="0" smtClean="0">
              <a:latin typeface="+mj-lt"/>
            </a:endParaRPr>
          </a:p>
          <a:p>
            <a:r>
              <a:rPr lang="en-US" sz="2400" dirty="0" err="1" smtClean="0">
                <a:latin typeface="+mj-lt"/>
              </a:rPr>
              <a:t>Brunella</a:t>
            </a:r>
            <a:r>
              <a:rPr lang="en-US" sz="2400" dirty="0" smtClean="0">
                <a:latin typeface="+mj-lt"/>
              </a:rPr>
              <a:t> Longo, RDA-L (2-18-11)</a:t>
            </a:r>
          </a:p>
          <a:p>
            <a:endParaRPr lang="en-US" dirty="0" smtClean="0"/>
          </a:p>
          <a:p>
            <a:r>
              <a:rPr lang="en-US" dirty="0" smtClean="0"/>
              <a:t> </a:t>
            </a:r>
          </a:p>
        </p:txBody>
      </p:sp>
    </p:spTree>
  </p:cSld>
  <p:clrMapOvr>
    <a:masterClrMapping/>
  </p:clrMapOvr>
  <p:transition spd="med">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solidFill>
                  <a:srgbClr val="000000"/>
                </a:solidFill>
              </a:rPr>
              <a:t/>
            </a:r>
            <a:br>
              <a:rPr lang="en-US" dirty="0" smtClean="0">
                <a:solidFill>
                  <a:srgbClr val="000000"/>
                </a:solidFill>
              </a:rPr>
            </a:br>
            <a:r>
              <a:rPr lang="en-US" dirty="0" smtClean="0">
                <a:solidFill>
                  <a:srgbClr val="000000"/>
                </a:solidFill>
              </a:rPr>
              <a:t>Skill Sets for Catalogers</a:t>
            </a:r>
            <a:br>
              <a:rPr lang="en-US" dirty="0" smtClean="0">
                <a:solidFill>
                  <a:srgbClr val="000000"/>
                </a:solidFill>
              </a:rPr>
            </a:br>
            <a:endParaRPr lang="en-US" dirty="0">
              <a:solidFill>
                <a:srgbClr val="000000"/>
              </a:solidFill>
            </a:endParaRPr>
          </a:p>
        </p:txBody>
      </p:sp>
      <p:sp>
        <p:nvSpPr>
          <p:cNvPr id="3" name="Content Placeholder 2"/>
          <p:cNvSpPr>
            <a:spLocks noGrp="1"/>
          </p:cNvSpPr>
          <p:nvPr>
            <p:ph idx="1"/>
          </p:nvPr>
        </p:nvSpPr>
        <p:spPr/>
        <p:txBody>
          <a:bodyPr/>
          <a:lstStyle/>
          <a:p>
            <a:pPr lvl="0"/>
            <a:r>
              <a:rPr lang="en-US" dirty="0" smtClean="0">
                <a:latin typeface="+mj-lt"/>
              </a:rPr>
              <a:t>Detail oriented (plus </a:t>
            </a:r>
            <a:r>
              <a:rPr lang="en-US" dirty="0" err="1" smtClean="0">
                <a:latin typeface="+mj-lt"/>
              </a:rPr>
              <a:t>ça</a:t>
            </a:r>
            <a:r>
              <a:rPr lang="en-US" dirty="0" smtClean="0">
                <a:latin typeface="+mj-lt"/>
              </a:rPr>
              <a:t> change, …)</a:t>
            </a:r>
          </a:p>
          <a:p>
            <a:r>
              <a:rPr lang="en-US" dirty="0" smtClean="0">
                <a:latin typeface="+mj-lt"/>
              </a:rPr>
              <a:t>Technophile (not same as being a systems developer)</a:t>
            </a:r>
          </a:p>
          <a:p>
            <a:r>
              <a:rPr lang="en-US" dirty="0" smtClean="0">
                <a:latin typeface="+mj-lt"/>
              </a:rPr>
              <a:t>Larger perspective</a:t>
            </a:r>
          </a:p>
          <a:p>
            <a:r>
              <a:rPr lang="en-US" dirty="0" smtClean="0">
                <a:latin typeface="+mj-lt"/>
              </a:rPr>
              <a:t>Curiosity</a:t>
            </a:r>
          </a:p>
          <a:p>
            <a:r>
              <a:rPr lang="en-US" dirty="0" smtClean="0">
                <a:latin typeface="+mj-lt"/>
              </a:rPr>
              <a:t>Etc.</a:t>
            </a:r>
          </a:p>
          <a:p>
            <a:pPr lvl="0"/>
            <a:endParaRPr lang="en-US" dirty="0" smtClean="0"/>
          </a:p>
          <a:p>
            <a:endParaRPr lang="en-US" dirty="0"/>
          </a:p>
        </p:txBody>
      </p:sp>
    </p:spTree>
  </p:cSld>
  <p:clrMapOvr>
    <a:masterClrMapping/>
  </p:clrMapOvr>
  <p:transition spd="med">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1345</TotalTime>
  <Words>2215</Words>
  <Application>Microsoft Macintosh PowerPoint</Application>
  <PresentationFormat>On-screen Show (4:3)</PresentationFormat>
  <Paragraphs>206</Paragraphs>
  <Slides>20</Slides>
  <Notes>10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Flow</vt:lpstr>
      <vt:lpstr>Future of the Catalog,  Part Deux</vt:lpstr>
      <vt:lpstr>Slide 2</vt:lpstr>
      <vt:lpstr>Landscape of Cataloging </vt:lpstr>
      <vt:lpstr>Obligatory Horror Slide</vt:lpstr>
      <vt:lpstr> Catalog of the (Near) Future  </vt:lpstr>
      <vt:lpstr>Library Perspective</vt:lpstr>
      <vt:lpstr>Shifting Cataloger Tasks</vt:lpstr>
      <vt:lpstr>Slide 8</vt:lpstr>
      <vt:lpstr> Skill Sets for Catalogers </vt:lpstr>
      <vt:lpstr>Impact of Discovery Layers</vt:lpstr>
      <vt:lpstr>Impact of Discovery Layers</vt:lpstr>
      <vt:lpstr>Discovery Systems</vt:lpstr>
      <vt:lpstr>UNC Endeca </vt:lpstr>
      <vt:lpstr>Northwestern Primo Central</vt:lpstr>
      <vt:lpstr>NCSU Summon</vt:lpstr>
      <vt:lpstr>Library of Congress Voyager</vt:lpstr>
      <vt:lpstr>Library of Congress Voyager</vt:lpstr>
      <vt:lpstr>RDA and the Catalog</vt:lpstr>
      <vt:lpstr>The Library Catalog</vt:lpstr>
      <vt:lpstr>Useful Resources</vt:lpstr>
    </vt:vector>
  </TitlesOfParts>
  <Company>Academic Affairs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Margaretta J. Yarborough</dc:creator>
  <cp:lastModifiedBy>Margaretta Yarborough</cp:lastModifiedBy>
  <cp:revision>61</cp:revision>
  <dcterms:created xsi:type="dcterms:W3CDTF">2011-03-08T22:13:42Z</dcterms:created>
  <dcterms:modified xsi:type="dcterms:W3CDTF">2011-03-08T22:17:25Z</dcterms:modified>
</cp:coreProperties>
</file>