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56" r:id="rId2"/>
    <p:sldId id="260" r:id="rId3"/>
    <p:sldId id="273" r:id="rId4"/>
    <p:sldId id="261" r:id="rId5"/>
    <p:sldId id="258" r:id="rId6"/>
    <p:sldId id="263" r:id="rId7"/>
    <p:sldId id="262" r:id="rId8"/>
    <p:sldId id="266" r:id="rId9"/>
    <p:sldId id="265" r:id="rId10"/>
    <p:sldId id="285" r:id="rId11"/>
    <p:sldId id="306" r:id="rId12"/>
    <p:sldId id="277" r:id="rId13"/>
    <p:sldId id="278" r:id="rId14"/>
    <p:sldId id="299" r:id="rId15"/>
    <p:sldId id="303" r:id="rId16"/>
    <p:sldId id="304" r:id="rId17"/>
    <p:sldId id="305" r:id="rId18"/>
    <p:sldId id="297" r:id="rId19"/>
    <p:sldId id="294" r:id="rId20"/>
    <p:sldId id="295" r:id="rId21"/>
    <p:sldId id="296" r:id="rId22"/>
    <p:sldId id="298" r:id="rId23"/>
    <p:sldId id="292" r:id="rId24"/>
    <p:sldId id="301" r:id="rId25"/>
    <p:sldId id="286" r:id="rId26"/>
    <p:sldId id="287" r:id="rId27"/>
    <p:sldId id="300"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3" autoAdjust="0"/>
    <p:restoredTop sz="98824" autoAdjust="0"/>
  </p:normalViewPr>
  <p:slideViewPr>
    <p:cSldViewPr snapToGrid="0" snapToObjects="1">
      <p:cViewPr>
        <p:scale>
          <a:sx n="66" d="100"/>
          <a:sy n="66" d="100"/>
        </p:scale>
        <p:origin x="-636" y="-252"/>
      </p:cViewPr>
      <p:guideLst>
        <p:guide orient="horz" pos="2160"/>
        <p:guide pos="2880"/>
      </p:guideLst>
    </p:cSldViewPr>
  </p:slideViewPr>
  <p:outlineViewPr>
    <p:cViewPr>
      <p:scale>
        <a:sx n="33" d="100"/>
        <a:sy n="33" d="100"/>
      </p:scale>
      <p:origin x="0" y="124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D64BF-F764-422B-92D3-4D4248FB59C5}" type="doc">
      <dgm:prSet loTypeId="urn:microsoft.com/office/officeart/2005/8/layout/hProcess11" loCatId="process" qsTypeId="urn:microsoft.com/office/officeart/2005/8/quickstyle/simple1" qsCatId="simple" csTypeId="urn:microsoft.com/office/officeart/2005/8/colors/accent1_2" csCatId="accent1" phldr="1"/>
      <dgm:spPr/>
    </dgm:pt>
    <dgm:pt modelId="{06BFB093-7544-4420-9B8D-091157440D1A}">
      <dgm:prSet phldrT="[Text]"/>
      <dgm:spPr/>
      <dgm:t>
        <a:bodyPr/>
        <a:lstStyle/>
        <a:p>
          <a:r>
            <a:rPr lang="en-US" b="1" dirty="0" smtClean="0">
              <a:solidFill>
                <a:schemeClr val="bg1"/>
              </a:solidFill>
            </a:rPr>
            <a:t>Text Protocol</a:t>
          </a:r>
          <a:endParaRPr lang="en-US" b="1" dirty="0">
            <a:solidFill>
              <a:schemeClr val="bg1"/>
            </a:solidFill>
          </a:endParaRPr>
        </a:p>
      </dgm:t>
    </dgm:pt>
    <dgm:pt modelId="{305E1FC5-C2F7-4846-833F-3EC8E5D9144F}" type="parTrans" cxnId="{71A4A8F1-AD5C-468D-A8F1-D481A59E3D92}">
      <dgm:prSet/>
      <dgm:spPr/>
      <dgm:t>
        <a:bodyPr/>
        <a:lstStyle/>
        <a:p>
          <a:endParaRPr lang="en-US"/>
        </a:p>
      </dgm:t>
    </dgm:pt>
    <dgm:pt modelId="{48ADC13F-D050-4ADD-8A6C-CDEC683F9B5D}" type="sibTrans" cxnId="{71A4A8F1-AD5C-468D-A8F1-D481A59E3D92}">
      <dgm:prSet/>
      <dgm:spPr/>
      <dgm:t>
        <a:bodyPr/>
        <a:lstStyle/>
        <a:p>
          <a:endParaRPr lang="en-US"/>
        </a:p>
      </dgm:t>
    </dgm:pt>
    <dgm:pt modelId="{FE15DE92-F915-435F-9C73-57EDF94AC3EC}">
      <dgm:prSet phldrT="[Text]"/>
      <dgm:spPr/>
      <dgm:t>
        <a:bodyPr/>
        <a:lstStyle/>
        <a:p>
          <a:r>
            <a:rPr lang="en-US" dirty="0" smtClean="0">
              <a:solidFill>
                <a:schemeClr val="bg1"/>
              </a:solidFill>
            </a:rPr>
            <a:t>Filming (5h)</a:t>
          </a:r>
          <a:endParaRPr lang="en-US" dirty="0">
            <a:solidFill>
              <a:schemeClr val="bg1"/>
            </a:solidFill>
          </a:endParaRPr>
        </a:p>
      </dgm:t>
    </dgm:pt>
    <dgm:pt modelId="{B65297D7-4BE4-4B66-89CB-D2F03825632D}" type="parTrans" cxnId="{6664D001-956D-439E-8F05-66F5E4F8462E}">
      <dgm:prSet/>
      <dgm:spPr/>
      <dgm:t>
        <a:bodyPr/>
        <a:lstStyle/>
        <a:p>
          <a:endParaRPr lang="en-US"/>
        </a:p>
      </dgm:t>
    </dgm:pt>
    <dgm:pt modelId="{BE05FB64-EFAB-41A6-BCEF-102D2EABF551}" type="sibTrans" cxnId="{6664D001-956D-439E-8F05-66F5E4F8462E}">
      <dgm:prSet/>
      <dgm:spPr/>
      <dgm:t>
        <a:bodyPr/>
        <a:lstStyle/>
        <a:p>
          <a:endParaRPr lang="en-US"/>
        </a:p>
      </dgm:t>
    </dgm:pt>
    <dgm:pt modelId="{2973DF91-4E87-4DA0-8734-58C40590CD7B}">
      <dgm:prSet phldrT="[Text]"/>
      <dgm:spPr/>
      <dgm:t>
        <a:bodyPr/>
        <a:lstStyle/>
        <a:p>
          <a:r>
            <a:rPr lang="en-US" dirty="0" smtClean="0">
              <a:solidFill>
                <a:schemeClr val="bg1"/>
              </a:solidFill>
            </a:rPr>
            <a:t>Editing </a:t>
          </a:r>
          <a:endParaRPr lang="en-US" dirty="0">
            <a:solidFill>
              <a:schemeClr val="bg1"/>
            </a:solidFill>
          </a:endParaRPr>
        </a:p>
      </dgm:t>
    </dgm:pt>
    <dgm:pt modelId="{7324B19A-3319-45C5-A3EB-14AB06540D3D}" type="parTrans" cxnId="{99041C11-B037-46CC-BDD7-7954B238531C}">
      <dgm:prSet/>
      <dgm:spPr/>
      <dgm:t>
        <a:bodyPr/>
        <a:lstStyle/>
        <a:p>
          <a:endParaRPr lang="en-US"/>
        </a:p>
      </dgm:t>
    </dgm:pt>
    <dgm:pt modelId="{8678C0DD-D57C-4291-A4AA-CB623A166947}" type="sibTrans" cxnId="{99041C11-B037-46CC-BDD7-7954B238531C}">
      <dgm:prSet/>
      <dgm:spPr/>
      <dgm:t>
        <a:bodyPr/>
        <a:lstStyle/>
        <a:p>
          <a:endParaRPr lang="en-US"/>
        </a:p>
      </dgm:t>
    </dgm:pt>
    <dgm:pt modelId="{DA4EF709-DF79-6C47-94D1-A5560741A09D}">
      <dgm:prSet phldrT="[Text]"/>
      <dgm:spPr/>
      <dgm:t>
        <a:bodyPr/>
        <a:lstStyle/>
        <a:p>
          <a:r>
            <a:rPr lang="en-US" dirty="0" smtClean="0">
              <a:solidFill>
                <a:schemeClr val="bg1"/>
              </a:solidFill>
            </a:rPr>
            <a:t>Published</a:t>
          </a:r>
          <a:endParaRPr lang="en-US" dirty="0">
            <a:solidFill>
              <a:schemeClr val="bg1"/>
            </a:solidFill>
          </a:endParaRPr>
        </a:p>
      </dgm:t>
    </dgm:pt>
    <dgm:pt modelId="{5D26BAFC-CE08-A549-8C89-1EA2359ACD54}" type="parTrans" cxnId="{553DA149-63CF-A444-BFA4-365A1AB3A0E1}">
      <dgm:prSet/>
      <dgm:spPr/>
      <dgm:t>
        <a:bodyPr/>
        <a:lstStyle/>
        <a:p>
          <a:endParaRPr lang="en-US"/>
        </a:p>
      </dgm:t>
    </dgm:pt>
    <dgm:pt modelId="{3270D6C5-8893-5848-9F70-8C2DDE467E28}" type="sibTrans" cxnId="{553DA149-63CF-A444-BFA4-365A1AB3A0E1}">
      <dgm:prSet/>
      <dgm:spPr/>
      <dgm:t>
        <a:bodyPr/>
        <a:lstStyle/>
        <a:p>
          <a:endParaRPr lang="en-US"/>
        </a:p>
      </dgm:t>
    </dgm:pt>
    <dgm:pt modelId="{7D5B1A71-4E4A-4959-BE1D-CF543DD6A6DA}" type="pres">
      <dgm:prSet presAssocID="{1A6D64BF-F764-422B-92D3-4D4248FB59C5}" presName="Name0" presStyleCnt="0">
        <dgm:presLayoutVars>
          <dgm:dir/>
          <dgm:resizeHandles val="exact"/>
        </dgm:presLayoutVars>
      </dgm:prSet>
      <dgm:spPr/>
    </dgm:pt>
    <dgm:pt modelId="{5342D60E-87FD-43D8-8C25-04D22A243A26}" type="pres">
      <dgm:prSet presAssocID="{1A6D64BF-F764-422B-92D3-4D4248FB59C5}" presName="arrow" presStyleLbl="bgShp" presStyleIdx="0" presStyleCnt="1" custLinFactNeighborY="0"/>
      <dgm:spPr/>
    </dgm:pt>
    <dgm:pt modelId="{3C6E676D-9861-47B4-BE59-4D9901E0DEAA}" type="pres">
      <dgm:prSet presAssocID="{1A6D64BF-F764-422B-92D3-4D4248FB59C5}" presName="points" presStyleCnt="0"/>
      <dgm:spPr/>
    </dgm:pt>
    <dgm:pt modelId="{E972B23F-D360-4B32-A1DD-70C74C762937}" type="pres">
      <dgm:prSet presAssocID="{06BFB093-7544-4420-9B8D-091157440D1A}" presName="compositeA" presStyleCnt="0"/>
      <dgm:spPr/>
    </dgm:pt>
    <dgm:pt modelId="{611C1938-7650-4BD9-BD4E-BCDC997A5024}" type="pres">
      <dgm:prSet presAssocID="{06BFB093-7544-4420-9B8D-091157440D1A}" presName="textA" presStyleLbl="revTx" presStyleIdx="0" presStyleCnt="4">
        <dgm:presLayoutVars>
          <dgm:bulletEnabled val="1"/>
        </dgm:presLayoutVars>
      </dgm:prSet>
      <dgm:spPr/>
      <dgm:t>
        <a:bodyPr/>
        <a:lstStyle/>
        <a:p>
          <a:endParaRPr lang="en-US"/>
        </a:p>
      </dgm:t>
    </dgm:pt>
    <dgm:pt modelId="{6A041951-C40A-4651-AAE0-7786C6311171}" type="pres">
      <dgm:prSet presAssocID="{06BFB093-7544-4420-9B8D-091157440D1A}" presName="circleA" presStyleLbl="node1" presStyleIdx="0" presStyleCnt="4"/>
      <dgm:spPr/>
    </dgm:pt>
    <dgm:pt modelId="{0F029893-97DA-40B9-B236-CEB6112FA426}" type="pres">
      <dgm:prSet presAssocID="{06BFB093-7544-4420-9B8D-091157440D1A}" presName="spaceA" presStyleCnt="0"/>
      <dgm:spPr/>
    </dgm:pt>
    <dgm:pt modelId="{AB555E8A-46FD-45FA-B7C7-FFFC13E5680C}" type="pres">
      <dgm:prSet presAssocID="{48ADC13F-D050-4ADD-8A6C-CDEC683F9B5D}" presName="space" presStyleCnt="0"/>
      <dgm:spPr/>
    </dgm:pt>
    <dgm:pt modelId="{4B533763-7C8B-4794-A152-54B169120303}" type="pres">
      <dgm:prSet presAssocID="{FE15DE92-F915-435F-9C73-57EDF94AC3EC}" presName="compositeB" presStyleCnt="0"/>
      <dgm:spPr/>
    </dgm:pt>
    <dgm:pt modelId="{BF9616AA-717A-43AD-A64A-63A18D54275F}" type="pres">
      <dgm:prSet presAssocID="{FE15DE92-F915-435F-9C73-57EDF94AC3EC}" presName="textB" presStyleLbl="revTx" presStyleIdx="1" presStyleCnt="4" custScaleX="144045" custLinFactNeighborY="1915">
        <dgm:presLayoutVars>
          <dgm:bulletEnabled val="1"/>
        </dgm:presLayoutVars>
      </dgm:prSet>
      <dgm:spPr/>
      <dgm:t>
        <a:bodyPr/>
        <a:lstStyle/>
        <a:p>
          <a:endParaRPr lang="en-US"/>
        </a:p>
      </dgm:t>
    </dgm:pt>
    <dgm:pt modelId="{158A7402-D885-4416-8A27-BD1EB431D14C}" type="pres">
      <dgm:prSet presAssocID="{FE15DE92-F915-435F-9C73-57EDF94AC3EC}" presName="circleB" presStyleLbl="node1" presStyleIdx="1" presStyleCnt="4"/>
      <dgm:spPr/>
    </dgm:pt>
    <dgm:pt modelId="{F8B6ECAF-3994-441C-86BE-1E47EE5D05EF}" type="pres">
      <dgm:prSet presAssocID="{FE15DE92-F915-435F-9C73-57EDF94AC3EC}" presName="spaceB" presStyleCnt="0"/>
      <dgm:spPr/>
    </dgm:pt>
    <dgm:pt modelId="{DCC43EC5-EB9B-4112-A5DF-BEE388436AAA}" type="pres">
      <dgm:prSet presAssocID="{BE05FB64-EFAB-41A6-BCEF-102D2EABF551}" presName="space" presStyleCnt="0"/>
      <dgm:spPr/>
    </dgm:pt>
    <dgm:pt modelId="{AB88F054-1E3A-47D2-9550-2205A3BCF613}" type="pres">
      <dgm:prSet presAssocID="{2973DF91-4E87-4DA0-8734-58C40590CD7B}" presName="compositeA" presStyleCnt="0"/>
      <dgm:spPr/>
    </dgm:pt>
    <dgm:pt modelId="{3D084776-ACC4-4EF0-8731-B010C8CCDE47}" type="pres">
      <dgm:prSet presAssocID="{2973DF91-4E87-4DA0-8734-58C40590CD7B}" presName="textA" presStyleLbl="revTx" presStyleIdx="2" presStyleCnt="4">
        <dgm:presLayoutVars>
          <dgm:bulletEnabled val="1"/>
        </dgm:presLayoutVars>
      </dgm:prSet>
      <dgm:spPr/>
      <dgm:t>
        <a:bodyPr/>
        <a:lstStyle/>
        <a:p>
          <a:endParaRPr lang="en-US"/>
        </a:p>
      </dgm:t>
    </dgm:pt>
    <dgm:pt modelId="{EA0D8DE3-F35E-4DDD-8864-0CC4AB0C7C35}" type="pres">
      <dgm:prSet presAssocID="{2973DF91-4E87-4DA0-8734-58C40590CD7B}" presName="circleA" presStyleLbl="node1" presStyleIdx="2" presStyleCnt="4"/>
      <dgm:spPr/>
    </dgm:pt>
    <dgm:pt modelId="{0B2D26FD-D3A6-4E65-8CF8-061FA6D95E86}" type="pres">
      <dgm:prSet presAssocID="{2973DF91-4E87-4DA0-8734-58C40590CD7B}" presName="spaceA" presStyleCnt="0"/>
      <dgm:spPr/>
    </dgm:pt>
    <dgm:pt modelId="{B3BD1DBB-9250-E64A-909F-559B597CD330}" type="pres">
      <dgm:prSet presAssocID="{8678C0DD-D57C-4291-A4AA-CB623A166947}" presName="space" presStyleCnt="0"/>
      <dgm:spPr/>
    </dgm:pt>
    <dgm:pt modelId="{F9F7F5DD-6912-A547-B36B-E80F471C5D31}" type="pres">
      <dgm:prSet presAssocID="{DA4EF709-DF79-6C47-94D1-A5560741A09D}" presName="compositeB" presStyleCnt="0"/>
      <dgm:spPr/>
    </dgm:pt>
    <dgm:pt modelId="{B97A132F-4C91-5348-B290-50316CC08864}" type="pres">
      <dgm:prSet presAssocID="{DA4EF709-DF79-6C47-94D1-A5560741A09D}" presName="textB" presStyleLbl="revTx" presStyleIdx="3" presStyleCnt="4">
        <dgm:presLayoutVars>
          <dgm:bulletEnabled val="1"/>
        </dgm:presLayoutVars>
      </dgm:prSet>
      <dgm:spPr/>
      <dgm:t>
        <a:bodyPr/>
        <a:lstStyle/>
        <a:p>
          <a:endParaRPr lang="en-US"/>
        </a:p>
      </dgm:t>
    </dgm:pt>
    <dgm:pt modelId="{FFB2273E-2BC3-8B4D-89EF-07E5FFD5B148}" type="pres">
      <dgm:prSet presAssocID="{DA4EF709-DF79-6C47-94D1-A5560741A09D}" presName="circleB" presStyleLbl="node1" presStyleIdx="3" presStyleCnt="4"/>
      <dgm:spPr/>
    </dgm:pt>
    <dgm:pt modelId="{24C3CD9A-EDE0-A249-B64B-4E887C342BA5}" type="pres">
      <dgm:prSet presAssocID="{DA4EF709-DF79-6C47-94D1-A5560741A09D}" presName="spaceB" presStyleCnt="0"/>
      <dgm:spPr/>
    </dgm:pt>
  </dgm:ptLst>
  <dgm:cxnLst>
    <dgm:cxn modelId="{99041C11-B037-46CC-BDD7-7954B238531C}" srcId="{1A6D64BF-F764-422B-92D3-4D4248FB59C5}" destId="{2973DF91-4E87-4DA0-8734-58C40590CD7B}" srcOrd="2" destOrd="0" parTransId="{7324B19A-3319-45C5-A3EB-14AB06540D3D}" sibTransId="{8678C0DD-D57C-4291-A4AA-CB623A166947}"/>
    <dgm:cxn modelId="{71A4A8F1-AD5C-468D-A8F1-D481A59E3D92}" srcId="{1A6D64BF-F764-422B-92D3-4D4248FB59C5}" destId="{06BFB093-7544-4420-9B8D-091157440D1A}" srcOrd="0" destOrd="0" parTransId="{305E1FC5-C2F7-4846-833F-3EC8E5D9144F}" sibTransId="{48ADC13F-D050-4ADD-8A6C-CDEC683F9B5D}"/>
    <dgm:cxn modelId="{553DA149-63CF-A444-BFA4-365A1AB3A0E1}" srcId="{1A6D64BF-F764-422B-92D3-4D4248FB59C5}" destId="{DA4EF709-DF79-6C47-94D1-A5560741A09D}" srcOrd="3" destOrd="0" parTransId="{5D26BAFC-CE08-A549-8C89-1EA2359ACD54}" sibTransId="{3270D6C5-8893-5848-9F70-8C2DDE467E28}"/>
    <dgm:cxn modelId="{DD3CA50E-536C-4207-B75F-B1F26A8BC684}" type="presOf" srcId="{DA4EF709-DF79-6C47-94D1-A5560741A09D}" destId="{B97A132F-4C91-5348-B290-50316CC08864}" srcOrd="0" destOrd="0" presId="urn:microsoft.com/office/officeart/2005/8/layout/hProcess11"/>
    <dgm:cxn modelId="{517A36EC-7930-47BD-843D-3148BFEC5F3B}" type="presOf" srcId="{06BFB093-7544-4420-9B8D-091157440D1A}" destId="{611C1938-7650-4BD9-BD4E-BCDC997A5024}" srcOrd="0" destOrd="0" presId="urn:microsoft.com/office/officeart/2005/8/layout/hProcess11"/>
    <dgm:cxn modelId="{8A1D762C-3220-4EC7-A157-0A056AD0596A}" type="presOf" srcId="{FE15DE92-F915-435F-9C73-57EDF94AC3EC}" destId="{BF9616AA-717A-43AD-A64A-63A18D54275F}" srcOrd="0" destOrd="0" presId="urn:microsoft.com/office/officeart/2005/8/layout/hProcess11"/>
    <dgm:cxn modelId="{6664D001-956D-439E-8F05-66F5E4F8462E}" srcId="{1A6D64BF-F764-422B-92D3-4D4248FB59C5}" destId="{FE15DE92-F915-435F-9C73-57EDF94AC3EC}" srcOrd="1" destOrd="0" parTransId="{B65297D7-4BE4-4B66-89CB-D2F03825632D}" sibTransId="{BE05FB64-EFAB-41A6-BCEF-102D2EABF551}"/>
    <dgm:cxn modelId="{0EC985FE-CADA-4F94-B93C-916388FF758E}" type="presOf" srcId="{1A6D64BF-F764-422B-92D3-4D4248FB59C5}" destId="{7D5B1A71-4E4A-4959-BE1D-CF543DD6A6DA}" srcOrd="0" destOrd="0" presId="urn:microsoft.com/office/officeart/2005/8/layout/hProcess11"/>
    <dgm:cxn modelId="{41369F0D-F0FB-4598-A680-F3D9F9D7D127}" type="presOf" srcId="{2973DF91-4E87-4DA0-8734-58C40590CD7B}" destId="{3D084776-ACC4-4EF0-8731-B010C8CCDE47}" srcOrd="0" destOrd="0" presId="urn:microsoft.com/office/officeart/2005/8/layout/hProcess11"/>
    <dgm:cxn modelId="{27065574-3A35-4BDA-B04B-93BC48DF3D13}" type="presParOf" srcId="{7D5B1A71-4E4A-4959-BE1D-CF543DD6A6DA}" destId="{5342D60E-87FD-43D8-8C25-04D22A243A26}" srcOrd="0" destOrd="0" presId="urn:microsoft.com/office/officeart/2005/8/layout/hProcess11"/>
    <dgm:cxn modelId="{AC353FD4-ED2E-4A9D-B2D2-F3282C2711B6}" type="presParOf" srcId="{7D5B1A71-4E4A-4959-BE1D-CF543DD6A6DA}" destId="{3C6E676D-9861-47B4-BE59-4D9901E0DEAA}" srcOrd="1" destOrd="0" presId="urn:microsoft.com/office/officeart/2005/8/layout/hProcess11"/>
    <dgm:cxn modelId="{6E09C19C-8363-4243-95D9-A0784CDD18D0}" type="presParOf" srcId="{3C6E676D-9861-47B4-BE59-4D9901E0DEAA}" destId="{E972B23F-D360-4B32-A1DD-70C74C762937}" srcOrd="0" destOrd="0" presId="urn:microsoft.com/office/officeart/2005/8/layout/hProcess11"/>
    <dgm:cxn modelId="{A71AC825-11F8-4532-8F77-72BF9D5CFA6F}" type="presParOf" srcId="{E972B23F-D360-4B32-A1DD-70C74C762937}" destId="{611C1938-7650-4BD9-BD4E-BCDC997A5024}" srcOrd="0" destOrd="0" presId="urn:microsoft.com/office/officeart/2005/8/layout/hProcess11"/>
    <dgm:cxn modelId="{28885187-85A9-47D4-A325-BD75D812CDC8}" type="presParOf" srcId="{E972B23F-D360-4B32-A1DD-70C74C762937}" destId="{6A041951-C40A-4651-AAE0-7786C6311171}" srcOrd="1" destOrd="0" presId="urn:microsoft.com/office/officeart/2005/8/layout/hProcess11"/>
    <dgm:cxn modelId="{6AC57F54-802C-49D0-AABC-31845E70D61B}" type="presParOf" srcId="{E972B23F-D360-4B32-A1DD-70C74C762937}" destId="{0F029893-97DA-40B9-B236-CEB6112FA426}" srcOrd="2" destOrd="0" presId="urn:microsoft.com/office/officeart/2005/8/layout/hProcess11"/>
    <dgm:cxn modelId="{5BA5DB6B-FAC2-4CA7-A0D9-6EC4B8F277C5}" type="presParOf" srcId="{3C6E676D-9861-47B4-BE59-4D9901E0DEAA}" destId="{AB555E8A-46FD-45FA-B7C7-FFFC13E5680C}" srcOrd="1" destOrd="0" presId="urn:microsoft.com/office/officeart/2005/8/layout/hProcess11"/>
    <dgm:cxn modelId="{7B098695-C3B5-405F-ADB8-DC82FB5C29B6}" type="presParOf" srcId="{3C6E676D-9861-47B4-BE59-4D9901E0DEAA}" destId="{4B533763-7C8B-4794-A152-54B169120303}" srcOrd="2" destOrd="0" presId="urn:microsoft.com/office/officeart/2005/8/layout/hProcess11"/>
    <dgm:cxn modelId="{74892108-7F95-4B55-AF25-345091031F5E}" type="presParOf" srcId="{4B533763-7C8B-4794-A152-54B169120303}" destId="{BF9616AA-717A-43AD-A64A-63A18D54275F}" srcOrd="0" destOrd="0" presId="urn:microsoft.com/office/officeart/2005/8/layout/hProcess11"/>
    <dgm:cxn modelId="{9F80748B-D4FE-4BFD-897E-7562DCAC3D86}" type="presParOf" srcId="{4B533763-7C8B-4794-A152-54B169120303}" destId="{158A7402-D885-4416-8A27-BD1EB431D14C}" srcOrd="1" destOrd="0" presId="urn:microsoft.com/office/officeart/2005/8/layout/hProcess11"/>
    <dgm:cxn modelId="{4D4A88DE-83CB-4FA5-BB34-2CC896D3E20D}" type="presParOf" srcId="{4B533763-7C8B-4794-A152-54B169120303}" destId="{F8B6ECAF-3994-441C-86BE-1E47EE5D05EF}" srcOrd="2" destOrd="0" presId="urn:microsoft.com/office/officeart/2005/8/layout/hProcess11"/>
    <dgm:cxn modelId="{36C430CD-6622-4593-A2FB-1495B7313F7C}" type="presParOf" srcId="{3C6E676D-9861-47B4-BE59-4D9901E0DEAA}" destId="{DCC43EC5-EB9B-4112-A5DF-BEE388436AAA}" srcOrd="3" destOrd="0" presId="urn:microsoft.com/office/officeart/2005/8/layout/hProcess11"/>
    <dgm:cxn modelId="{CD54ED77-F1C6-44C6-A6F6-25E90A1F1DAB}" type="presParOf" srcId="{3C6E676D-9861-47B4-BE59-4D9901E0DEAA}" destId="{AB88F054-1E3A-47D2-9550-2205A3BCF613}" srcOrd="4" destOrd="0" presId="urn:microsoft.com/office/officeart/2005/8/layout/hProcess11"/>
    <dgm:cxn modelId="{9E281001-D15D-4B0B-965B-3A4405A83BF3}" type="presParOf" srcId="{AB88F054-1E3A-47D2-9550-2205A3BCF613}" destId="{3D084776-ACC4-4EF0-8731-B010C8CCDE47}" srcOrd="0" destOrd="0" presId="urn:microsoft.com/office/officeart/2005/8/layout/hProcess11"/>
    <dgm:cxn modelId="{816F7A26-F4C9-4A30-892E-5DEDA75B4AB5}" type="presParOf" srcId="{AB88F054-1E3A-47D2-9550-2205A3BCF613}" destId="{EA0D8DE3-F35E-4DDD-8864-0CC4AB0C7C35}" srcOrd="1" destOrd="0" presId="urn:microsoft.com/office/officeart/2005/8/layout/hProcess11"/>
    <dgm:cxn modelId="{EA674281-C8B4-4086-B8A9-26A7162327C5}" type="presParOf" srcId="{AB88F054-1E3A-47D2-9550-2205A3BCF613}" destId="{0B2D26FD-D3A6-4E65-8CF8-061FA6D95E86}" srcOrd="2" destOrd="0" presId="urn:microsoft.com/office/officeart/2005/8/layout/hProcess11"/>
    <dgm:cxn modelId="{EBA778F7-29B7-4434-BAF1-DB7CBA7EED0D}" type="presParOf" srcId="{3C6E676D-9861-47B4-BE59-4D9901E0DEAA}" destId="{B3BD1DBB-9250-E64A-909F-559B597CD330}" srcOrd="5" destOrd="0" presId="urn:microsoft.com/office/officeart/2005/8/layout/hProcess11"/>
    <dgm:cxn modelId="{D93C3E70-A980-45AF-9046-BDD2D12DC793}" type="presParOf" srcId="{3C6E676D-9861-47B4-BE59-4D9901E0DEAA}" destId="{F9F7F5DD-6912-A547-B36B-E80F471C5D31}" srcOrd="6" destOrd="0" presId="urn:microsoft.com/office/officeart/2005/8/layout/hProcess11"/>
    <dgm:cxn modelId="{C8982EA4-A51E-4860-AD38-0CE46FEC3300}" type="presParOf" srcId="{F9F7F5DD-6912-A547-B36B-E80F471C5D31}" destId="{B97A132F-4C91-5348-B290-50316CC08864}" srcOrd="0" destOrd="0" presId="urn:microsoft.com/office/officeart/2005/8/layout/hProcess11"/>
    <dgm:cxn modelId="{E5F9FAC3-F4D0-4557-BB5C-B04608AFC22C}" type="presParOf" srcId="{F9F7F5DD-6912-A547-B36B-E80F471C5D31}" destId="{FFB2273E-2BC3-8B4D-89EF-07E5FFD5B148}" srcOrd="1" destOrd="0" presId="urn:microsoft.com/office/officeart/2005/8/layout/hProcess11"/>
    <dgm:cxn modelId="{F3B18B2F-FBF3-4A5A-B431-17004747AB92}" type="presParOf" srcId="{F9F7F5DD-6912-A547-B36B-E80F471C5D31}" destId="{24C3CD9A-EDE0-A249-B64B-4E887C342BA5}" srcOrd="2" destOrd="0" presId="urn:microsoft.com/office/officeart/2005/8/layout/hProcess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2D60E-87FD-43D8-8C25-04D22A243A26}">
      <dsp:nvSpPr>
        <dsp:cNvPr id="0" name=""/>
        <dsp:cNvSpPr/>
      </dsp:nvSpPr>
      <dsp:spPr>
        <a:xfrm>
          <a:off x="0" y="716280"/>
          <a:ext cx="8259324" cy="95504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1C1938-7650-4BD9-BD4E-BCDC997A5024}">
      <dsp:nvSpPr>
        <dsp:cNvPr id="0" name=""/>
        <dsp:cNvSpPr/>
      </dsp:nvSpPr>
      <dsp:spPr>
        <a:xfrm>
          <a:off x="1196" y="0"/>
          <a:ext cx="1618795" cy="955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b" anchorCtr="0">
          <a:noAutofit/>
        </a:bodyPr>
        <a:lstStyle/>
        <a:p>
          <a:pPr lvl="0" algn="ctr" defTabSz="1022350">
            <a:lnSpc>
              <a:spcPct val="90000"/>
            </a:lnSpc>
            <a:spcBef>
              <a:spcPct val="0"/>
            </a:spcBef>
            <a:spcAft>
              <a:spcPct val="35000"/>
            </a:spcAft>
          </a:pPr>
          <a:r>
            <a:rPr lang="en-US" sz="2300" b="1" kern="1200" dirty="0" smtClean="0">
              <a:solidFill>
                <a:schemeClr val="bg1"/>
              </a:solidFill>
            </a:rPr>
            <a:t>Text Protocol</a:t>
          </a:r>
          <a:endParaRPr lang="en-US" sz="2300" b="1" kern="1200" dirty="0">
            <a:solidFill>
              <a:schemeClr val="bg1"/>
            </a:solidFill>
          </a:endParaRPr>
        </a:p>
      </dsp:txBody>
      <dsp:txXfrm>
        <a:off x="1196" y="0"/>
        <a:ext cx="1618795" cy="955040"/>
      </dsp:txXfrm>
    </dsp:sp>
    <dsp:sp modelId="{6A041951-C40A-4651-AAE0-7786C6311171}">
      <dsp:nvSpPr>
        <dsp:cNvPr id="0" name=""/>
        <dsp:cNvSpPr/>
      </dsp:nvSpPr>
      <dsp:spPr>
        <a:xfrm>
          <a:off x="691214" y="1074420"/>
          <a:ext cx="238760" cy="2387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9616AA-717A-43AD-A64A-63A18D54275F}">
      <dsp:nvSpPr>
        <dsp:cNvPr id="0" name=""/>
        <dsp:cNvSpPr/>
      </dsp:nvSpPr>
      <dsp:spPr>
        <a:xfrm>
          <a:off x="1700931" y="1432560"/>
          <a:ext cx="2331793" cy="955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t" anchorCtr="0">
          <a:noAutofit/>
        </a:bodyPr>
        <a:lstStyle/>
        <a:p>
          <a:pPr lvl="0" algn="ctr" defTabSz="1022350">
            <a:lnSpc>
              <a:spcPct val="90000"/>
            </a:lnSpc>
            <a:spcBef>
              <a:spcPct val="0"/>
            </a:spcBef>
            <a:spcAft>
              <a:spcPct val="35000"/>
            </a:spcAft>
          </a:pPr>
          <a:r>
            <a:rPr lang="en-US" sz="2300" kern="1200" dirty="0" smtClean="0">
              <a:solidFill>
                <a:schemeClr val="bg1"/>
              </a:solidFill>
            </a:rPr>
            <a:t>Filming (5h)</a:t>
          </a:r>
          <a:endParaRPr lang="en-US" sz="2300" kern="1200" dirty="0">
            <a:solidFill>
              <a:schemeClr val="bg1"/>
            </a:solidFill>
          </a:endParaRPr>
        </a:p>
      </dsp:txBody>
      <dsp:txXfrm>
        <a:off x="1700931" y="1432560"/>
        <a:ext cx="2331793" cy="955040"/>
      </dsp:txXfrm>
    </dsp:sp>
    <dsp:sp modelId="{158A7402-D885-4416-8A27-BD1EB431D14C}">
      <dsp:nvSpPr>
        <dsp:cNvPr id="0" name=""/>
        <dsp:cNvSpPr/>
      </dsp:nvSpPr>
      <dsp:spPr>
        <a:xfrm>
          <a:off x="2747448" y="1074420"/>
          <a:ext cx="238760" cy="2387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084776-ACC4-4EF0-8731-B010C8CCDE47}">
      <dsp:nvSpPr>
        <dsp:cNvPr id="0" name=""/>
        <dsp:cNvSpPr/>
      </dsp:nvSpPr>
      <dsp:spPr>
        <a:xfrm>
          <a:off x="4113664" y="0"/>
          <a:ext cx="1618795" cy="955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b" anchorCtr="0">
          <a:noAutofit/>
        </a:bodyPr>
        <a:lstStyle/>
        <a:p>
          <a:pPr lvl="0" algn="ctr" defTabSz="1022350">
            <a:lnSpc>
              <a:spcPct val="90000"/>
            </a:lnSpc>
            <a:spcBef>
              <a:spcPct val="0"/>
            </a:spcBef>
            <a:spcAft>
              <a:spcPct val="35000"/>
            </a:spcAft>
          </a:pPr>
          <a:r>
            <a:rPr lang="en-US" sz="2300" kern="1200" dirty="0" smtClean="0">
              <a:solidFill>
                <a:schemeClr val="bg1"/>
              </a:solidFill>
            </a:rPr>
            <a:t>Editing </a:t>
          </a:r>
          <a:endParaRPr lang="en-US" sz="2300" kern="1200" dirty="0">
            <a:solidFill>
              <a:schemeClr val="bg1"/>
            </a:solidFill>
          </a:endParaRPr>
        </a:p>
      </dsp:txBody>
      <dsp:txXfrm>
        <a:off x="4113664" y="0"/>
        <a:ext cx="1618795" cy="955040"/>
      </dsp:txXfrm>
    </dsp:sp>
    <dsp:sp modelId="{EA0D8DE3-F35E-4DDD-8864-0CC4AB0C7C35}">
      <dsp:nvSpPr>
        <dsp:cNvPr id="0" name=""/>
        <dsp:cNvSpPr/>
      </dsp:nvSpPr>
      <dsp:spPr>
        <a:xfrm>
          <a:off x="4803682" y="1074420"/>
          <a:ext cx="238760" cy="2387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7A132F-4C91-5348-B290-50316CC08864}">
      <dsp:nvSpPr>
        <dsp:cNvPr id="0" name=""/>
        <dsp:cNvSpPr/>
      </dsp:nvSpPr>
      <dsp:spPr>
        <a:xfrm>
          <a:off x="5813399" y="1432560"/>
          <a:ext cx="1618795" cy="955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t" anchorCtr="0">
          <a:noAutofit/>
        </a:bodyPr>
        <a:lstStyle/>
        <a:p>
          <a:pPr lvl="0" algn="ctr" defTabSz="1022350">
            <a:lnSpc>
              <a:spcPct val="90000"/>
            </a:lnSpc>
            <a:spcBef>
              <a:spcPct val="0"/>
            </a:spcBef>
            <a:spcAft>
              <a:spcPct val="35000"/>
            </a:spcAft>
          </a:pPr>
          <a:r>
            <a:rPr lang="en-US" sz="2300" kern="1200" dirty="0" smtClean="0">
              <a:solidFill>
                <a:schemeClr val="bg1"/>
              </a:solidFill>
            </a:rPr>
            <a:t>Published</a:t>
          </a:r>
          <a:endParaRPr lang="en-US" sz="2300" kern="1200" dirty="0">
            <a:solidFill>
              <a:schemeClr val="bg1"/>
            </a:solidFill>
          </a:endParaRPr>
        </a:p>
      </dsp:txBody>
      <dsp:txXfrm>
        <a:off x="5813399" y="1432560"/>
        <a:ext cx="1618795" cy="955040"/>
      </dsp:txXfrm>
    </dsp:sp>
    <dsp:sp modelId="{FFB2273E-2BC3-8B4D-89EF-07E5FFD5B148}">
      <dsp:nvSpPr>
        <dsp:cNvPr id="0" name=""/>
        <dsp:cNvSpPr/>
      </dsp:nvSpPr>
      <dsp:spPr>
        <a:xfrm>
          <a:off x="6503417" y="1074420"/>
          <a:ext cx="238760" cy="2387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2AC3225-A41F-964D-8F09-6E6ED3C67FA7}" type="datetimeFigureOut">
              <a:rPr lang="en-US" smtClean="0"/>
              <a:pPr/>
              <a:t>2/28/2011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1F2132-8926-7346-8209-AD47A0401830}" type="slidenum">
              <a:rPr lang="en-US" smtClean="0"/>
              <a:pPr/>
              <a:t>‹#›</a:t>
            </a:fld>
            <a:endParaRPr lang="en-US"/>
          </a:p>
        </p:txBody>
      </p:sp>
    </p:spTree>
    <p:extLst>
      <p:ext uri="{BB962C8B-B14F-4D97-AF65-F5344CB8AC3E}">
        <p14:creationId xmlns:p14="http://schemas.microsoft.com/office/powerpoint/2010/main" val="2947265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8F4CE0-AC7D-BE45-AF4F-3026245305FA}" type="datetimeFigureOut">
              <a:rPr lang="en-US" smtClean="0"/>
              <a:pPr/>
              <a:t>2/28/2011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77A5BE-D739-3840-82F2-984043F19E4D}" type="slidenum">
              <a:rPr lang="en-US" smtClean="0"/>
              <a:pPr/>
              <a:t>‹#›</a:t>
            </a:fld>
            <a:endParaRPr lang="en-US"/>
          </a:p>
        </p:txBody>
      </p:sp>
    </p:spTree>
    <p:extLst>
      <p:ext uri="{BB962C8B-B14F-4D97-AF65-F5344CB8AC3E}">
        <p14:creationId xmlns:p14="http://schemas.microsoft.com/office/powerpoint/2010/main" val="26153033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77A5BE-D739-3840-82F2-984043F19E4D}" type="slidenum">
              <a:rPr lang="en-US" smtClean="0"/>
              <a:pPr/>
              <a:t>12</a:t>
            </a:fld>
            <a:endParaRPr lang="en-US"/>
          </a:p>
        </p:txBody>
      </p:sp>
    </p:spTree>
    <p:extLst>
      <p:ext uri="{BB962C8B-B14F-4D97-AF65-F5344CB8AC3E}">
        <p14:creationId xmlns:p14="http://schemas.microsoft.com/office/powerpoint/2010/main" val="2537515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0E5235-17C7-4044-9A02-6A66EC58DBED}" type="datetimeFigureOut">
              <a:rPr lang="en-US" smtClean="0"/>
              <a:pPr/>
              <a:t>2/28/2011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30A2C-5363-7045-A9C4-4CCB0C46336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E5235-17C7-4044-9A02-6A66EC58DBED}" type="datetimeFigureOut">
              <a:rPr lang="en-US" smtClean="0"/>
              <a:pPr/>
              <a:t>2/28/2011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30A2C-5363-7045-A9C4-4CCB0C46336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E5235-17C7-4044-9A02-6A66EC58DBED}" type="datetimeFigureOut">
              <a:rPr lang="en-US" smtClean="0"/>
              <a:pPr/>
              <a:t>2/28/2011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30A2C-5363-7045-A9C4-4CCB0C46336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E5235-17C7-4044-9A02-6A66EC58DBED}" type="datetimeFigureOut">
              <a:rPr lang="en-US" smtClean="0"/>
              <a:pPr/>
              <a:t>2/28/2011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30A2C-5363-7045-A9C4-4CCB0C46336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0E5235-17C7-4044-9A02-6A66EC58DBED}" type="datetimeFigureOut">
              <a:rPr lang="en-US" smtClean="0"/>
              <a:pPr/>
              <a:t>2/28/2011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30A2C-5363-7045-A9C4-4CCB0C46336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0E5235-17C7-4044-9A02-6A66EC58DBED}" type="datetimeFigureOut">
              <a:rPr lang="en-US" smtClean="0"/>
              <a:pPr/>
              <a:t>2/28/2011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F30A2C-5363-7045-A9C4-4CCB0C46336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0E5235-17C7-4044-9A02-6A66EC58DBED}" type="datetimeFigureOut">
              <a:rPr lang="en-US" smtClean="0"/>
              <a:pPr/>
              <a:t>2/28/2011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F30A2C-5363-7045-A9C4-4CCB0C46336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0E5235-17C7-4044-9A02-6A66EC58DBED}" type="datetimeFigureOut">
              <a:rPr lang="en-US" smtClean="0"/>
              <a:pPr/>
              <a:t>2/28/2011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F30A2C-5363-7045-A9C4-4CCB0C46336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E5235-17C7-4044-9A02-6A66EC58DBED}" type="datetimeFigureOut">
              <a:rPr lang="en-US" smtClean="0"/>
              <a:pPr/>
              <a:t>2/28/2011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F30A2C-5363-7045-A9C4-4CCB0C46336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E5235-17C7-4044-9A02-6A66EC58DBED}" type="datetimeFigureOut">
              <a:rPr lang="en-US" smtClean="0"/>
              <a:pPr/>
              <a:t>2/28/2011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F30A2C-5363-7045-A9C4-4CCB0C46336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E5235-17C7-4044-9A02-6A66EC58DBED}" type="datetimeFigureOut">
              <a:rPr lang="en-US" smtClean="0"/>
              <a:pPr/>
              <a:t>2/28/2011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F30A2C-5363-7045-A9C4-4CCB0C46336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5165" y="115895"/>
            <a:ext cx="6906850" cy="90982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61808" y="1478090"/>
            <a:ext cx="8424992"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E5235-17C7-4044-9A02-6A66EC58DBED}" type="datetimeFigureOut">
              <a:rPr lang="en-US" smtClean="0"/>
              <a:pPr/>
              <a:t>2/28/2011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F30A2C-5363-7045-A9C4-4CCB0C46336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400" b="1" kern="1200">
          <a:solidFill>
            <a:schemeClr val="tx2">
              <a:lumMod val="40000"/>
              <a:lumOff val="60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lumMod val="8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lumMod val="8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lumMod val="8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lumMod val="8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40.png"/><Relationship Id="rId39" Type="http://schemas.openxmlformats.org/officeDocument/2006/relationships/image" Target="../media/image53.png"/><Relationship Id="rId3" Type="http://schemas.openxmlformats.org/officeDocument/2006/relationships/image" Target="../media/image17.png"/><Relationship Id="rId21" Type="http://schemas.openxmlformats.org/officeDocument/2006/relationships/image" Target="../media/image35.png"/><Relationship Id="rId34" Type="http://schemas.openxmlformats.org/officeDocument/2006/relationships/image" Target="../media/image48.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9.png"/><Relationship Id="rId33" Type="http://schemas.openxmlformats.org/officeDocument/2006/relationships/image" Target="../media/image47.png"/><Relationship Id="rId38" Type="http://schemas.openxmlformats.org/officeDocument/2006/relationships/image" Target="../media/image52.png"/><Relationship Id="rId2" Type="http://schemas.openxmlformats.org/officeDocument/2006/relationships/image" Target="../media/image16.png"/><Relationship Id="rId16" Type="http://schemas.openxmlformats.org/officeDocument/2006/relationships/image" Target="../media/image30.png"/><Relationship Id="rId20" Type="http://schemas.openxmlformats.org/officeDocument/2006/relationships/image" Target="../media/image34.png"/><Relationship Id="rId29"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8.png"/><Relationship Id="rId32" Type="http://schemas.openxmlformats.org/officeDocument/2006/relationships/image" Target="../media/image46.png"/><Relationship Id="rId37" Type="http://schemas.openxmlformats.org/officeDocument/2006/relationships/image" Target="../media/image51.pn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png"/><Relationship Id="rId36" Type="http://schemas.openxmlformats.org/officeDocument/2006/relationships/image" Target="../media/image50.png"/><Relationship Id="rId10" Type="http://schemas.openxmlformats.org/officeDocument/2006/relationships/image" Target="../media/image24.png"/><Relationship Id="rId19" Type="http://schemas.openxmlformats.org/officeDocument/2006/relationships/image" Target="../media/image33.png"/><Relationship Id="rId31" Type="http://schemas.openxmlformats.org/officeDocument/2006/relationships/image" Target="../media/image45.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png"/><Relationship Id="rId30" Type="http://schemas.openxmlformats.org/officeDocument/2006/relationships/image" Target="../media/image44.png"/><Relationship Id="rId35" Type="http://schemas.openxmlformats.org/officeDocument/2006/relationships/image" Target="../media/image4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9.png"/><Relationship Id="rId3" Type="http://schemas.openxmlformats.org/officeDocument/2006/relationships/image" Target="../media/image60.jpeg"/><Relationship Id="rId7" Type="http://schemas.openxmlformats.org/officeDocument/2006/relationships/diagramData" Target="../diagrams/data1.xml"/><Relationship Id="rId12"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63.png"/><Relationship Id="rId11" Type="http://schemas.microsoft.com/office/2007/relationships/diagramDrawing" Target="../diagrams/drawing1.xml"/><Relationship Id="rId5" Type="http://schemas.openxmlformats.org/officeDocument/2006/relationships/image" Target="../media/image62.jpeg"/><Relationship Id="rId10" Type="http://schemas.openxmlformats.org/officeDocument/2006/relationships/diagramColors" Target="../diagrams/colors1.xml"/><Relationship Id="rId4" Type="http://schemas.openxmlformats.org/officeDocument/2006/relationships/image" Target="../media/image61.jpeg"/><Relationship Id="rId9"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6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9.png"/><Relationship Id="rId4" Type="http://schemas.openxmlformats.org/officeDocument/2006/relationships/oleObject" Target="../embeddings/oleObject10.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oleObject" Target="../embeddings/oleObject2.bin"/><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13.png"/><Relationship Id="rId10" Type="http://schemas.openxmlformats.org/officeDocument/2006/relationships/image" Target="../media/image14.png"/><Relationship Id="rId4" Type="http://schemas.openxmlformats.org/officeDocument/2006/relationships/image" Target="../media/image12.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rst_slide.jpg"/>
          <p:cNvPicPr>
            <a:picLocks noChangeAspect="1"/>
          </p:cNvPicPr>
          <p:nvPr/>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667265" y="3581654"/>
            <a:ext cx="7982465" cy="1938992"/>
          </a:xfrm>
        </p:spPr>
        <p:txBody>
          <a:bodyPr wrap="square" anchor="t">
            <a:spAutoFit/>
          </a:bodyPr>
          <a:lstStyle/>
          <a:p>
            <a:pPr eaLnBrk="0" hangingPunct="0">
              <a:spcAft>
                <a:spcPts val="4200"/>
              </a:spcAft>
            </a:pPr>
            <a:r>
              <a:rPr lang="en-US" sz="4000" b="1" spc="100" dirty="0" smtClean="0">
                <a:solidFill>
                  <a:srgbClr val="8EB4E3"/>
                </a:solidFill>
              </a:rPr>
              <a:t>Onlin</a:t>
            </a:r>
            <a:r>
              <a:rPr lang="en-US" sz="4000" b="1" spc="100" dirty="0" smtClean="0">
                <a:solidFill>
                  <a:srgbClr val="8EB4E3"/>
                </a:solidFill>
              </a:rPr>
              <a:t>e Video Journals and Databases as New Generation of Electronic Resources</a:t>
            </a:r>
            <a:endParaRPr lang="en-US" sz="4000" b="1" spc="100" dirty="0" smtClean="0">
              <a:solidFill>
                <a:srgbClr val="8EB4E3"/>
              </a:solidFill>
            </a:endParaRPr>
          </a:p>
        </p:txBody>
      </p:sp>
      <p:sp>
        <p:nvSpPr>
          <p:cNvPr id="5" name="Subtitle 2"/>
          <p:cNvSpPr txBox="1">
            <a:spLocks/>
          </p:cNvSpPr>
          <p:nvPr/>
        </p:nvSpPr>
        <p:spPr>
          <a:xfrm>
            <a:off x="1536820" y="5852180"/>
            <a:ext cx="6070360" cy="701731"/>
          </a:xfrm>
          <a:prstGeom prst="rect">
            <a:avLst/>
          </a:prstGeom>
        </p:spPr>
        <p:txBody>
          <a:bodyPr vert="horz" wrap="square" lIns="91440" tIns="45720" rIns="91440" bIns="45720" rtlCol="0" anchor="t">
            <a:spAutoFit/>
          </a:bodyPr>
          <a:lstStyle/>
          <a:p>
            <a:pPr marL="0" marR="0" lvl="0" indent="0" algn="ctr" defTabSz="457200" rtl="0" eaLnBrk="0" fontAlgn="auto" latinLnBrk="0" hangingPunct="0">
              <a:lnSpc>
                <a:spcPct val="100000"/>
              </a:lnSpc>
              <a:spcBef>
                <a:spcPct val="20000"/>
              </a:spcBef>
              <a:buClrTx/>
              <a:buSzTx/>
              <a:buFont typeface="Arial"/>
              <a:buNone/>
              <a:tabLst/>
              <a:defRPr/>
            </a:pPr>
            <a:r>
              <a:rPr kumimoji="0" lang="en-US" i="0" u="none" strike="noStrike" kern="1200" spc="100" normalizeH="0" baseline="0" noProof="0" dirty="0" smtClean="0">
                <a:ln>
                  <a:noFill/>
                </a:ln>
                <a:solidFill>
                  <a:schemeClr val="bg1">
                    <a:lumMod val="85000"/>
                  </a:schemeClr>
                </a:solidFill>
                <a:effectLst/>
                <a:uLnTx/>
                <a:uFillTx/>
                <a:latin typeface="+mn-lt"/>
                <a:ea typeface="+mn-ea"/>
                <a:cs typeface="+mn-cs"/>
              </a:rPr>
              <a:t>Moshe </a:t>
            </a:r>
            <a:r>
              <a:rPr kumimoji="0" lang="en-US" i="0" u="none" strike="noStrike" kern="1200" spc="100" normalizeH="0" baseline="0" noProof="0" dirty="0" err="1" smtClean="0">
                <a:ln>
                  <a:noFill/>
                </a:ln>
                <a:solidFill>
                  <a:schemeClr val="bg1">
                    <a:lumMod val="85000"/>
                  </a:schemeClr>
                </a:solidFill>
                <a:effectLst/>
                <a:uLnTx/>
                <a:uFillTx/>
                <a:latin typeface="+mn-lt"/>
                <a:ea typeface="+mn-ea"/>
                <a:cs typeface="+mn-cs"/>
              </a:rPr>
              <a:t>Pritsker</a:t>
            </a:r>
            <a:r>
              <a:rPr kumimoji="0" lang="en-US" i="0" u="none" strike="noStrike" kern="1200" spc="100" normalizeH="0" baseline="0" noProof="0" dirty="0" smtClean="0">
                <a:ln>
                  <a:noFill/>
                </a:ln>
                <a:solidFill>
                  <a:schemeClr val="bg1">
                    <a:lumMod val="85000"/>
                  </a:schemeClr>
                </a:solidFill>
                <a:effectLst/>
                <a:uLnTx/>
                <a:uFillTx/>
                <a:latin typeface="+mn-lt"/>
                <a:ea typeface="+mn-ea"/>
                <a:cs typeface="+mn-cs"/>
              </a:rPr>
              <a:t>,</a:t>
            </a:r>
            <a:r>
              <a:rPr kumimoji="0" lang="en-US" i="0" u="none" strike="noStrike" kern="1200" spc="100" normalizeH="0" noProof="0" dirty="0" smtClean="0">
                <a:ln>
                  <a:noFill/>
                </a:ln>
                <a:solidFill>
                  <a:schemeClr val="bg1">
                    <a:lumMod val="85000"/>
                  </a:schemeClr>
                </a:solidFill>
                <a:effectLst/>
                <a:uLnTx/>
                <a:uFillTx/>
                <a:latin typeface="+mn-lt"/>
                <a:ea typeface="+mn-ea"/>
                <a:cs typeface="+mn-cs"/>
              </a:rPr>
              <a:t> P</a:t>
            </a:r>
            <a:r>
              <a:rPr lang="en-US" spc="100" dirty="0" err="1" smtClean="0">
                <a:solidFill>
                  <a:schemeClr val="bg1">
                    <a:lumMod val="85000"/>
                  </a:schemeClr>
                </a:solidFill>
              </a:rPr>
              <a:t>h.D</a:t>
            </a:r>
            <a:r>
              <a:rPr lang="en-US" spc="100" dirty="0" smtClean="0">
                <a:solidFill>
                  <a:schemeClr val="bg1">
                    <a:lumMod val="85000"/>
                  </a:schemeClr>
                </a:solidFill>
              </a:rPr>
              <a:t>.</a:t>
            </a:r>
          </a:p>
          <a:p>
            <a:pPr marL="0" marR="0" lvl="0" indent="0" algn="ctr" defTabSz="457200" rtl="0" eaLnBrk="0" fontAlgn="auto" latinLnBrk="0" hangingPunct="0">
              <a:lnSpc>
                <a:spcPct val="100000"/>
              </a:lnSpc>
              <a:spcBef>
                <a:spcPct val="20000"/>
              </a:spcBef>
              <a:buClrTx/>
              <a:buSzTx/>
              <a:buFont typeface="Arial"/>
              <a:buNone/>
              <a:tabLst/>
              <a:defRPr/>
            </a:pPr>
            <a:r>
              <a:rPr kumimoji="0" lang="en-US" i="0" u="none" strike="noStrike" kern="1200" spc="100" normalizeH="0" baseline="0" noProof="0" dirty="0" smtClean="0">
                <a:ln>
                  <a:noFill/>
                </a:ln>
                <a:solidFill>
                  <a:schemeClr val="bg1">
                    <a:lumMod val="85000"/>
                  </a:schemeClr>
                </a:solidFill>
                <a:effectLst/>
                <a:uLnTx/>
                <a:uFillTx/>
                <a:latin typeface="+mn-lt"/>
                <a:ea typeface="+mn-ea"/>
                <a:cs typeface="+mn-cs"/>
              </a:rPr>
              <a:t>CEO,</a:t>
            </a:r>
            <a:r>
              <a:rPr kumimoji="0" lang="en-US" i="0" u="none" strike="noStrike" kern="1200" spc="100" normalizeH="0" noProof="0" dirty="0" smtClean="0">
                <a:ln>
                  <a:noFill/>
                </a:ln>
                <a:solidFill>
                  <a:schemeClr val="bg1">
                    <a:lumMod val="85000"/>
                  </a:schemeClr>
                </a:solidFill>
                <a:effectLst/>
                <a:uLnTx/>
                <a:uFillTx/>
                <a:latin typeface="+mn-lt"/>
                <a:ea typeface="+mn-ea"/>
                <a:cs typeface="+mn-cs"/>
              </a:rPr>
              <a:t> </a:t>
            </a:r>
            <a:r>
              <a:rPr kumimoji="0" lang="en-US" i="0" u="none" strike="noStrike" kern="1200" spc="100" normalizeH="0" baseline="0" noProof="0" dirty="0" smtClean="0">
                <a:ln>
                  <a:noFill/>
                </a:ln>
                <a:solidFill>
                  <a:schemeClr val="bg1">
                    <a:lumMod val="85000"/>
                  </a:schemeClr>
                </a:solidFill>
                <a:effectLst/>
                <a:uLnTx/>
                <a:uFillTx/>
                <a:latin typeface="+mn-lt"/>
                <a:ea typeface="+mn-ea"/>
                <a:cs typeface="+mn-cs"/>
              </a:rPr>
              <a:t>co-founder</a:t>
            </a:r>
            <a:r>
              <a:rPr kumimoji="0" lang="en-US" i="0" u="none" strike="noStrike" kern="1200" spc="100" normalizeH="0" noProof="0" dirty="0" smtClean="0">
                <a:ln>
                  <a:noFill/>
                </a:ln>
                <a:solidFill>
                  <a:schemeClr val="bg1">
                    <a:lumMod val="85000"/>
                  </a:schemeClr>
                </a:solidFill>
                <a:effectLst/>
                <a:uLnTx/>
                <a:uFillTx/>
                <a:latin typeface="+mn-lt"/>
                <a:ea typeface="+mn-ea"/>
                <a:cs typeface="+mn-cs"/>
              </a:rPr>
              <a:t>, JoVE</a:t>
            </a:r>
            <a:endParaRPr kumimoji="0" lang="en-US" i="0" u="none" strike="noStrike" kern="1200" spc="100" normalizeH="0" baseline="0" noProof="0" dirty="0" smtClean="0">
              <a:ln>
                <a:noFill/>
              </a:ln>
              <a:solidFill>
                <a:schemeClr val="bg1">
                  <a:lumMod val="8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de-DE" sz="2800" dirty="0" smtClean="0">
                <a:latin typeface="Arial" charset="0"/>
              </a:rPr>
              <a:t>We wanted to be accepted so</a:t>
            </a:r>
            <a:br>
              <a:rPr lang="de-DE" sz="2800" dirty="0" smtClean="0">
                <a:latin typeface="Arial" charset="0"/>
              </a:rPr>
            </a:br>
            <a:r>
              <a:rPr lang="de-DE" sz="2800" dirty="0" smtClean="0">
                <a:latin typeface="Arial" charset="0"/>
              </a:rPr>
              <a:t>started from the top.</a:t>
            </a:r>
            <a:endParaRPr lang="de-DE" sz="2800" dirty="0" smtClean="0">
              <a:latin typeface="Arial" charset="0"/>
            </a:endParaRPr>
          </a:p>
        </p:txBody>
      </p:sp>
      <p:pic>
        <p:nvPicPr>
          <p:cNvPr id="30722" name="Picture 2"/>
          <p:cNvPicPr>
            <a:picLocks noGrp="1" noChangeAspect="1" noChangeArrowheads="1"/>
          </p:cNvPicPr>
          <p:nvPr>
            <p:ph idx="1"/>
          </p:nvPr>
        </p:nvPicPr>
        <p:blipFill>
          <a:blip r:embed="rId2"/>
          <a:srcRect/>
          <a:stretch>
            <a:fillRect/>
          </a:stretch>
        </p:blipFill>
        <p:spPr bwMode="auto">
          <a:xfrm>
            <a:off x="225165" y="1249680"/>
            <a:ext cx="3000375" cy="295275"/>
          </a:xfrm>
          <a:prstGeom prst="rect">
            <a:avLst/>
          </a:prstGeom>
          <a:noFill/>
          <a:ln w="9525">
            <a:noFill/>
            <a:miter lim="800000"/>
            <a:headEnd/>
            <a:tailEnd/>
          </a:ln>
        </p:spPr>
      </p:pic>
      <p:pic>
        <p:nvPicPr>
          <p:cNvPr id="30723" name="Picture 3"/>
          <p:cNvPicPr>
            <a:picLocks noChangeAspect="1" noChangeArrowheads="1"/>
          </p:cNvPicPr>
          <p:nvPr/>
        </p:nvPicPr>
        <p:blipFill>
          <a:blip r:embed="rId3"/>
          <a:srcRect/>
          <a:stretch>
            <a:fillRect/>
          </a:stretch>
        </p:blipFill>
        <p:spPr bwMode="auto">
          <a:xfrm>
            <a:off x="3225540" y="1249680"/>
            <a:ext cx="742950" cy="381000"/>
          </a:xfrm>
          <a:prstGeom prst="rect">
            <a:avLst/>
          </a:prstGeom>
          <a:noFill/>
          <a:ln w="9525">
            <a:noFill/>
            <a:miter lim="800000"/>
            <a:headEnd/>
            <a:tailEnd/>
          </a:ln>
        </p:spPr>
      </p:pic>
      <p:pic>
        <p:nvPicPr>
          <p:cNvPr id="30724" name="Picture 4"/>
          <p:cNvPicPr>
            <a:picLocks noChangeAspect="1" noChangeArrowheads="1"/>
          </p:cNvPicPr>
          <p:nvPr/>
        </p:nvPicPr>
        <p:blipFill>
          <a:blip r:embed="rId4"/>
          <a:srcRect/>
          <a:stretch>
            <a:fillRect/>
          </a:stretch>
        </p:blipFill>
        <p:spPr bwMode="auto">
          <a:xfrm>
            <a:off x="3968490" y="1249680"/>
            <a:ext cx="2428875" cy="571500"/>
          </a:xfrm>
          <a:prstGeom prst="rect">
            <a:avLst/>
          </a:prstGeom>
          <a:noFill/>
          <a:ln w="9525">
            <a:noFill/>
            <a:miter lim="800000"/>
            <a:headEnd/>
            <a:tailEnd/>
          </a:ln>
        </p:spPr>
      </p:pic>
      <p:pic>
        <p:nvPicPr>
          <p:cNvPr id="30726" name="Picture 6"/>
          <p:cNvPicPr>
            <a:picLocks noChangeAspect="1" noChangeArrowheads="1"/>
          </p:cNvPicPr>
          <p:nvPr/>
        </p:nvPicPr>
        <p:blipFill>
          <a:blip r:embed="rId5"/>
          <a:srcRect/>
          <a:stretch>
            <a:fillRect/>
          </a:stretch>
        </p:blipFill>
        <p:spPr bwMode="auto">
          <a:xfrm>
            <a:off x="225165" y="1630680"/>
            <a:ext cx="3209925" cy="523875"/>
          </a:xfrm>
          <a:prstGeom prst="rect">
            <a:avLst/>
          </a:prstGeom>
          <a:noFill/>
          <a:ln w="9525">
            <a:noFill/>
            <a:miter lim="800000"/>
            <a:headEnd/>
            <a:tailEnd/>
          </a:ln>
        </p:spPr>
      </p:pic>
      <p:pic>
        <p:nvPicPr>
          <p:cNvPr id="30727" name="Picture 7"/>
          <p:cNvPicPr>
            <a:picLocks noChangeAspect="1" noChangeArrowheads="1"/>
          </p:cNvPicPr>
          <p:nvPr/>
        </p:nvPicPr>
        <p:blipFill>
          <a:blip r:embed="rId6"/>
          <a:srcRect/>
          <a:stretch>
            <a:fillRect/>
          </a:stretch>
        </p:blipFill>
        <p:spPr bwMode="auto">
          <a:xfrm>
            <a:off x="5787765" y="2083117"/>
            <a:ext cx="1762125" cy="523875"/>
          </a:xfrm>
          <a:prstGeom prst="rect">
            <a:avLst/>
          </a:prstGeom>
          <a:noFill/>
          <a:ln w="9525">
            <a:noFill/>
            <a:miter lim="800000"/>
            <a:headEnd/>
            <a:tailEnd/>
          </a:ln>
        </p:spPr>
      </p:pic>
      <p:pic>
        <p:nvPicPr>
          <p:cNvPr id="30728" name="Picture 8"/>
          <p:cNvPicPr>
            <a:picLocks noChangeAspect="1" noChangeArrowheads="1"/>
          </p:cNvPicPr>
          <p:nvPr/>
        </p:nvPicPr>
        <p:blipFill>
          <a:blip r:embed="rId7"/>
          <a:srcRect/>
          <a:stretch>
            <a:fillRect/>
          </a:stretch>
        </p:blipFill>
        <p:spPr bwMode="auto">
          <a:xfrm>
            <a:off x="4567238" y="3424238"/>
            <a:ext cx="9525" cy="9525"/>
          </a:xfrm>
          <a:prstGeom prst="rect">
            <a:avLst/>
          </a:prstGeom>
          <a:noFill/>
          <a:ln w="9525">
            <a:noFill/>
            <a:miter lim="800000"/>
            <a:headEnd/>
            <a:tailEnd/>
          </a:ln>
        </p:spPr>
      </p:pic>
      <p:pic>
        <p:nvPicPr>
          <p:cNvPr id="30731" name="Picture 11"/>
          <p:cNvPicPr>
            <a:picLocks noChangeAspect="1" noChangeArrowheads="1"/>
          </p:cNvPicPr>
          <p:nvPr/>
        </p:nvPicPr>
        <p:blipFill>
          <a:blip r:embed="rId8"/>
          <a:srcRect/>
          <a:stretch>
            <a:fillRect/>
          </a:stretch>
        </p:blipFill>
        <p:spPr bwMode="auto">
          <a:xfrm>
            <a:off x="6397365" y="1240155"/>
            <a:ext cx="1285875" cy="714375"/>
          </a:xfrm>
          <a:prstGeom prst="rect">
            <a:avLst/>
          </a:prstGeom>
          <a:noFill/>
          <a:ln w="9525">
            <a:noFill/>
            <a:miter lim="800000"/>
            <a:headEnd/>
            <a:tailEnd/>
          </a:ln>
        </p:spPr>
      </p:pic>
      <p:pic>
        <p:nvPicPr>
          <p:cNvPr id="30732" name="Picture 12"/>
          <p:cNvPicPr>
            <a:picLocks noChangeAspect="1" noChangeArrowheads="1"/>
          </p:cNvPicPr>
          <p:nvPr/>
        </p:nvPicPr>
        <p:blipFill>
          <a:blip r:embed="rId9"/>
          <a:srcRect/>
          <a:stretch>
            <a:fillRect/>
          </a:stretch>
        </p:blipFill>
        <p:spPr bwMode="auto">
          <a:xfrm>
            <a:off x="7683240" y="1240155"/>
            <a:ext cx="1104900" cy="1104900"/>
          </a:xfrm>
          <a:prstGeom prst="rect">
            <a:avLst/>
          </a:prstGeom>
          <a:noFill/>
          <a:ln w="9525">
            <a:noFill/>
            <a:miter lim="800000"/>
            <a:headEnd/>
            <a:tailEnd/>
          </a:ln>
        </p:spPr>
      </p:pic>
      <p:pic>
        <p:nvPicPr>
          <p:cNvPr id="30733" name="Picture 13"/>
          <p:cNvPicPr>
            <a:picLocks noChangeAspect="1" noChangeArrowheads="1"/>
          </p:cNvPicPr>
          <p:nvPr/>
        </p:nvPicPr>
        <p:blipFill>
          <a:blip r:embed="rId10"/>
          <a:srcRect/>
          <a:stretch>
            <a:fillRect/>
          </a:stretch>
        </p:blipFill>
        <p:spPr bwMode="auto">
          <a:xfrm>
            <a:off x="7549890" y="2345055"/>
            <a:ext cx="1238250" cy="723900"/>
          </a:xfrm>
          <a:prstGeom prst="rect">
            <a:avLst/>
          </a:prstGeom>
          <a:noFill/>
          <a:ln w="9525">
            <a:noFill/>
            <a:miter lim="800000"/>
            <a:headEnd/>
            <a:tailEnd/>
          </a:ln>
        </p:spPr>
      </p:pic>
      <p:pic>
        <p:nvPicPr>
          <p:cNvPr id="30734" name="Picture 14"/>
          <p:cNvPicPr>
            <a:picLocks noChangeAspect="1" noChangeArrowheads="1"/>
          </p:cNvPicPr>
          <p:nvPr/>
        </p:nvPicPr>
        <p:blipFill>
          <a:blip r:embed="rId11"/>
          <a:srcRect/>
          <a:stretch>
            <a:fillRect/>
          </a:stretch>
        </p:blipFill>
        <p:spPr bwMode="auto">
          <a:xfrm>
            <a:off x="4759065" y="1821180"/>
            <a:ext cx="1028700" cy="1285875"/>
          </a:xfrm>
          <a:prstGeom prst="rect">
            <a:avLst/>
          </a:prstGeom>
          <a:noFill/>
          <a:ln w="9525">
            <a:noFill/>
            <a:miter lim="800000"/>
            <a:headEnd/>
            <a:tailEnd/>
          </a:ln>
        </p:spPr>
      </p:pic>
      <p:pic>
        <p:nvPicPr>
          <p:cNvPr id="30735" name="Picture 15"/>
          <p:cNvPicPr>
            <a:picLocks noChangeAspect="1" noChangeArrowheads="1"/>
          </p:cNvPicPr>
          <p:nvPr/>
        </p:nvPicPr>
        <p:blipFill>
          <a:blip r:embed="rId12"/>
          <a:srcRect/>
          <a:stretch>
            <a:fillRect/>
          </a:stretch>
        </p:blipFill>
        <p:spPr bwMode="auto">
          <a:xfrm>
            <a:off x="3692265" y="1830705"/>
            <a:ext cx="1066800" cy="1276350"/>
          </a:xfrm>
          <a:prstGeom prst="rect">
            <a:avLst/>
          </a:prstGeom>
          <a:noFill/>
          <a:ln w="9525">
            <a:noFill/>
            <a:miter lim="800000"/>
            <a:headEnd/>
            <a:tailEnd/>
          </a:ln>
        </p:spPr>
      </p:pic>
      <p:pic>
        <p:nvPicPr>
          <p:cNvPr id="30736" name="Picture 16"/>
          <p:cNvPicPr>
            <a:picLocks noChangeAspect="1" noChangeArrowheads="1"/>
          </p:cNvPicPr>
          <p:nvPr/>
        </p:nvPicPr>
        <p:blipFill>
          <a:blip r:embed="rId13"/>
          <a:srcRect/>
          <a:stretch>
            <a:fillRect/>
          </a:stretch>
        </p:blipFill>
        <p:spPr bwMode="auto">
          <a:xfrm>
            <a:off x="225165" y="2154555"/>
            <a:ext cx="1362075" cy="1428750"/>
          </a:xfrm>
          <a:prstGeom prst="rect">
            <a:avLst/>
          </a:prstGeom>
          <a:noFill/>
          <a:ln w="9525">
            <a:noFill/>
            <a:miter lim="800000"/>
            <a:headEnd/>
            <a:tailEnd/>
          </a:ln>
        </p:spPr>
      </p:pic>
      <p:pic>
        <p:nvPicPr>
          <p:cNvPr id="30737" name="Picture 17"/>
          <p:cNvPicPr>
            <a:picLocks noChangeAspect="1" noChangeArrowheads="1"/>
          </p:cNvPicPr>
          <p:nvPr/>
        </p:nvPicPr>
        <p:blipFill>
          <a:blip r:embed="rId14"/>
          <a:srcRect/>
          <a:stretch>
            <a:fillRect/>
          </a:stretch>
        </p:blipFill>
        <p:spPr bwMode="auto">
          <a:xfrm>
            <a:off x="5797290" y="3011805"/>
            <a:ext cx="1428750" cy="1428750"/>
          </a:xfrm>
          <a:prstGeom prst="rect">
            <a:avLst/>
          </a:prstGeom>
          <a:noFill/>
          <a:ln w="9525">
            <a:noFill/>
            <a:miter lim="800000"/>
            <a:headEnd/>
            <a:tailEnd/>
          </a:ln>
        </p:spPr>
      </p:pic>
      <p:pic>
        <p:nvPicPr>
          <p:cNvPr id="30738" name="Picture 18"/>
          <p:cNvPicPr>
            <a:picLocks noChangeAspect="1" noChangeArrowheads="1"/>
          </p:cNvPicPr>
          <p:nvPr/>
        </p:nvPicPr>
        <p:blipFill>
          <a:blip r:embed="rId15"/>
          <a:srcRect/>
          <a:stretch>
            <a:fillRect/>
          </a:stretch>
        </p:blipFill>
        <p:spPr bwMode="auto">
          <a:xfrm>
            <a:off x="2787390" y="2154555"/>
            <a:ext cx="904875" cy="1181100"/>
          </a:xfrm>
          <a:prstGeom prst="rect">
            <a:avLst/>
          </a:prstGeom>
          <a:noFill/>
          <a:ln w="9525">
            <a:noFill/>
            <a:miter lim="800000"/>
            <a:headEnd/>
            <a:tailEnd/>
          </a:ln>
        </p:spPr>
      </p:pic>
      <p:pic>
        <p:nvPicPr>
          <p:cNvPr id="30739" name="Picture 19"/>
          <p:cNvPicPr>
            <a:picLocks noChangeAspect="1" noChangeArrowheads="1"/>
          </p:cNvPicPr>
          <p:nvPr/>
        </p:nvPicPr>
        <p:blipFill>
          <a:blip r:embed="rId16"/>
          <a:srcRect/>
          <a:stretch>
            <a:fillRect/>
          </a:stretch>
        </p:blipFill>
        <p:spPr bwMode="auto">
          <a:xfrm>
            <a:off x="7359390" y="3068955"/>
            <a:ext cx="1428750" cy="1076325"/>
          </a:xfrm>
          <a:prstGeom prst="rect">
            <a:avLst/>
          </a:prstGeom>
          <a:noFill/>
          <a:ln w="9525">
            <a:noFill/>
            <a:miter lim="800000"/>
            <a:headEnd/>
            <a:tailEnd/>
          </a:ln>
        </p:spPr>
      </p:pic>
      <p:pic>
        <p:nvPicPr>
          <p:cNvPr id="30740" name="Picture 20"/>
          <p:cNvPicPr>
            <a:picLocks noChangeAspect="1" noChangeArrowheads="1"/>
          </p:cNvPicPr>
          <p:nvPr/>
        </p:nvPicPr>
        <p:blipFill>
          <a:blip r:embed="rId17"/>
          <a:srcRect/>
          <a:stretch>
            <a:fillRect/>
          </a:stretch>
        </p:blipFill>
        <p:spPr bwMode="auto">
          <a:xfrm>
            <a:off x="1587240" y="2154555"/>
            <a:ext cx="1123950" cy="895350"/>
          </a:xfrm>
          <a:prstGeom prst="rect">
            <a:avLst/>
          </a:prstGeom>
          <a:noFill/>
          <a:ln w="9525">
            <a:noFill/>
            <a:miter lim="800000"/>
            <a:headEnd/>
            <a:tailEnd/>
          </a:ln>
        </p:spPr>
      </p:pic>
      <p:pic>
        <p:nvPicPr>
          <p:cNvPr id="30741" name="Picture 21"/>
          <p:cNvPicPr>
            <a:picLocks noChangeAspect="1" noChangeArrowheads="1"/>
          </p:cNvPicPr>
          <p:nvPr/>
        </p:nvPicPr>
        <p:blipFill>
          <a:blip r:embed="rId18"/>
          <a:srcRect/>
          <a:stretch>
            <a:fillRect/>
          </a:stretch>
        </p:blipFill>
        <p:spPr bwMode="auto">
          <a:xfrm>
            <a:off x="4359015" y="3107055"/>
            <a:ext cx="1428750" cy="1390650"/>
          </a:xfrm>
          <a:prstGeom prst="rect">
            <a:avLst/>
          </a:prstGeom>
          <a:noFill/>
          <a:ln w="9525">
            <a:noFill/>
            <a:miter lim="800000"/>
            <a:headEnd/>
            <a:tailEnd/>
          </a:ln>
        </p:spPr>
      </p:pic>
      <p:pic>
        <p:nvPicPr>
          <p:cNvPr id="30742" name="Picture 22"/>
          <p:cNvPicPr>
            <a:picLocks noChangeAspect="1" noChangeArrowheads="1"/>
          </p:cNvPicPr>
          <p:nvPr/>
        </p:nvPicPr>
        <p:blipFill>
          <a:blip r:embed="rId19"/>
          <a:srcRect/>
          <a:stretch>
            <a:fillRect/>
          </a:stretch>
        </p:blipFill>
        <p:spPr bwMode="auto">
          <a:xfrm>
            <a:off x="1587240" y="3030855"/>
            <a:ext cx="1104900" cy="1104900"/>
          </a:xfrm>
          <a:prstGeom prst="rect">
            <a:avLst/>
          </a:prstGeom>
          <a:noFill/>
          <a:ln w="9525">
            <a:noFill/>
            <a:miter lim="800000"/>
            <a:headEnd/>
            <a:tailEnd/>
          </a:ln>
        </p:spPr>
      </p:pic>
      <p:pic>
        <p:nvPicPr>
          <p:cNvPr id="30743" name="Picture 23"/>
          <p:cNvPicPr>
            <a:picLocks noChangeAspect="1" noChangeArrowheads="1"/>
          </p:cNvPicPr>
          <p:nvPr/>
        </p:nvPicPr>
        <p:blipFill>
          <a:blip r:embed="rId20"/>
          <a:srcRect/>
          <a:stretch>
            <a:fillRect/>
          </a:stretch>
        </p:blipFill>
        <p:spPr bwMode="auto">
          <a:xfrm>
            <a:off x="2692140" y="3335655"/>
            <a:ext cx="1428750" cy="457200"/>
          </a:xfrm>
          <a:prstGeom prst="rect">
            <a:avLst/>
          </a:prstGeom>
          <a:noFill/>
          <a:ln w="9525">
            <a:noFill/>
            <a:miter lim="800000"/>
            <a:headEnd/>
            <a:tailEnd/>
          </a:ln>
        </p:spPr>
      </p:pic>
      <p:pic>
        <p:nvPicPr>
          <p:cNvPr id="30744" name="Picture 24"/>
          <p:cNvPicPr>
            <a:picLocks noChangeAspect="1" noChangeArrowheads="1"/>
          </p:cNvPicPr>
          <p:nvPr/>
        </p:nvPicPr>
        <p:blipFill>
          <a:blip r:embed="rId21"/>
          <a:srcRect/>
          <a:stretch>
            <a:fillRect/>
          </a:stretch>
        </p:blipFill>
        <p:spPr bwMode="auto">
          <a:xfrm>
            <a:off x="3273165" y="3792855"/>
            <a:ext cx="1085850" cy="923925"/>
          </a:xfrm>
          <a:prstGeom prst="rect">
            <a:avLst/>
          </a:prstGeom>
          <a:noFill/>
          <a:ln w="9525">
            <a:noFill/>
            <a:miter lim="800000"/>
            <a:headEnd/>
            <a:tailEnd/>
          </a:ln>
        </p:spPr>
      </p:pic>
      <p:pic>
        <p:nvPicPr>
          <p:cNvPr id="30745" name="Picture 25"/>
          <p:cNvPicPr>
            <a:picLocks noChangeAspect="1" noChangeArrowheads="1"/>
          </p:cNvPicPr>
          <p:nvPr/>
        </p:nvPicPr>
        <p:blipFill>
          <a:blip r:embed="rId22"/>
          <a:srcRect/>
          <a:stretch>
            <a:fillRect/>
          </a:stretch>
        </p:blipFill>
        <p:spPr bwMode="auto">
          <a:xfrm>
            <a:off x="6692640" y="4888230"/>
            <a:ext cx="847725" cy="695325"/>
          </a:xfrm>
          <a:prstGeom prst="rect">
            <a:avLst/>
          </a:prstGeom>
          <a:noFill/>
          <a:ln w="9525">
            <a:noFill/>
            <a:miter lim="800000"/>
            <a:headEnd/>
            <a:tailEnd/>
          </a:ln>
        </p:spPr>
      </p:pic>
      <p:pic>
        <p:nvPicPr>
          <p:cNvPr id="30746" name="Picture 26"/>
          <p:cNvPicPr>
            <a:picLocks noChangeAspect="1" noChangeArrowheads="1"/>
          </p:cNvPicPr>
          <p:nvPr/>
        </p:nvPicPr>
        <p:blipFill>
          <a:blip r:embed="rId23"/>
          <a:srcRect/>
          <a:stretch>
            <a:fillRect/>
          </a:stretch>
        </p:blipFill>
        <p:spPr bwMode="auto">
          <a:xfrm>
            <a:off x="7359390" y="4145280"/>
            <a:ext cx="1428750" cy="742950"/>
          </a:xfrm>
          <a:prstGeom prst="rect">
            <a:avLst/>
          </a:prstGeom>
          <a:noFill/>
          <a:ln w="9525">
            <a:noFill/>
            <a:miter lim="800000"/>
            <a:headEnd/>
            <a:tailEnd/>
          </a:ln>
        </p:spPr>
      </p:pic>
      <p:pic>
        <p:nvPicPr>
          <p:cNvPr id="30747" name="Picture 27"/>
          <p:cNvPicPr>
            <a:picLocks noChangeAspect="1" noChangeArrowheads="1"/>
          </p:cNvPicPr>
          <p:nvPr/>
        </p:nvPicPr>
        <p:blipFill>
          <a:blip r:embed="rId24"/>
          <a:srcRect/>
          <a:stretch>
            <a:fillRect/>
          </a:stretch>
        </p:blipFill>
        <p:spPr bwMode="auto">
          <a:xfrm>
            <a:off x="225165" y="3583305"/>
            <a:ext cx="923925" cy="857250"/>
          </a:xfrm>
          <a:prstGeom prst="rect">
            <a:avLst/>
          </a:prstGeom>
          <a:noFill/>
          <a:ln w="9525">
            <a:noFill/>
            <a:miter lim="800000"/>
            <a:headEnd/>
            <a:tailEnd/>
          </a:ln>
        </p:spPr>
      </p:pic>
      <p:pic>
        <p:nvPicPr>
          <p:cNvPr id="30748" name="Picture 28"/>
          <p:cNvPicPr>
            <a:picLocks noChangeAspect="1" noChangeArrowheads="1"/>
          </p:cNvPicPr>
          <p:nvPr/>
        </p:nvPicPr>
        <p:blipFill>
          <a:blip r:embed="rId25"/>
          <a:srcRect/>
          <a:stretch>
            <a:fillRect/>
          </a:stretch>
        </p:blipFill>
        <p:spPr bwMode="auto">
          <a:xfrm>
            <a:off x="196590" y="4440555"/>
            <a:ext cx="952500" cy="1304925"/>
          </a:xfrm>
          <a:prstGeom prst="rect">
            <a:avLst/>
          </a:prstGeom>
          <a:noFill/>
          <a:ln w="9525">
            <a:noFill/>
            <a:miter lim="800000"/>
            <a:headEnd/>
            <a:tailEnd/>
          </a:ln>
        </p:spPr>
      </p:pic>
      <p:pic>
        <p:nvPicPr>
          <p:cNvPr id="30749" name="Picture 29"/>
          <p:cNvPicPr>
            <a:picLocks noChangeAspect="1" noChangeArrowheads="1"/>
          </p:cNvPicPr>
          <p:nvPr/>
        </p:nvPicPr>
        <p:blipFill>
          <a:blip r:embed="rId26"/>
          <a:srcRect/>
          <a:stretch>
            <a:fillRect/>
          </a:stretch>
        </p:blipFill>
        <p:spPr bwMode="auto">
          <a:xfrm>
            <a:off x="1149090" y="4145280"/>
            <a:ext cx="1181100" cy="419100"/>
          </a:xfrm>
          <a:prstGeom prst="rect">
            <a:avLst/>
          </a:prstGeom>
          <a:noFill/>
          <a:ln w="9525">
            <a:noFill/>
            <a:miter lim="800000"/>
            <a:headEnd/>
            <a:tailEnd/>
          </a:ln>
        </p:spPr>
      </p:pic>
      <p:pic>
        <p:nvPicPr>
          <p:cNvPr id="30750" name="Picture 30"/>
          <p:cNvPicPr>
            <a:picLocks noChangeAspect="1" noChangeArrowheads="1"/>
          </p:cNvPicPr>
          <p:nvPr/>
        </p:nvPicPr>
        <p:blipFill>
          <a:blip r:embed="rId27"/>
          <a:srcRect/>
          <a:stretch>
            <a:fillRect/>
          </a:stretch>
        </p:blipFill>
        <p:spPr bwMode="auto">
          <a:xfrm>
            <a:off x="7778490" y="4876800"/>
            <a:ext cx="1009650" cy="1000125"/>
          </a:xfrm>
          <a:prstGeom prst="rect">
            <a:avLst/>
          </a:prstGeom>
          <a:noFill/>
          <a:ln w="9525">
            <a:noFill/>
            <a:miter lim="800000"/>
            <a:headEnd/>
            <a:tailEnd/>
          </a:ln>
        </p:spPr>
      </p:pic>
      <p:pic>
        <p:nvPicPr>
          <p:cNvPr id="30751" name="Picture 31"/>
          <p:cNvPicPr>
            <a:picLocks noChangeAspect="1" noChangeArrowheads="1"/>
          </p:cNvPicPr>
          <p:nvPr/>
        </p:nvPicPr>
        <p:blipFill>
          <a:blip r:embed="rId28"/>
          <a:srcRect/>
          <a:stretch>
            <a:fillRect/>
          </a:stretch>
        </p:blipFill>
        <p:spPr bwMode="auto">
          <a:xfrm>
            <a:off x="5082915" y="4497705"/>
            <a:ext cx="1428750" cy="1428750"/>
          </a:xfrm>
          <a:prstGeom prst="rect">
            <a:avLst/>
          </a:prstGeom>
          <a:noFill/>
          <a:ln w="9525">
            <a:noFill/>
            <a:miter lim="800000"/>
            <a:headEnd/>
            <a:tailEnd/>
          </a:ln>
        </p:spPr>
      </p:pic>
      <p:pic>
        <p:nvPicPr>
          <p:cNvPr id="30752" name="Picture 32"/>
          <p:cNvPicPr>
            <a:picLocks noChangeAspect="1" noChangeArrowheads="1"/>
          </p:cNvPicPr>
          <p:nvPr/>
        </p:nvPicPr>
        <p:blipFill>
          <a:blip r:embed="rId29"/>
          <a:srcRect/>
          <a:stretch>
            <a:fillRect/>
          </a:stretch>
        </p:blipFill>
        <p:spPr bwMode="auto">
          <a:xfrm>
            <a:off x="2244465" y="4554855"/>
            <a:ext cx="1028700" cy="333375"/>
          </a:xfrm>
          <a:prstGeom prst="rect">
            <a:avLst/>
          </a:prstGeom>
          <a:noFill/>
          <a:ln w="9525">
            <a:noFill/>
            <a:miter lim="800000"/>
            <a:headEnd/>
            <a:tailEnd/>
          </a:ln>
        </p:spPr>
      </p:pic>
      <p:pic>
        <p:nvPicPr>
          <p:cNvPr id="30754" name="Picture 34"/>
          <p:cNvPicPr>
            <a:picLocks noChangeAspect="1" noChangeArrowheads="1"/>
          </p:cNvPicPr>
          <p:nvPr/>
        </p:nvPicPr>
        <p:blipFill>
          <a:blip r:embed="rId30"/>
          <a:srcRect/>
          <a:stretch>
            <a:fillRect/>
          </a:stretch>
        </p:blipFill>
        <p:spPr bwMode="auto">
          <a:xfrm>
            <a:off x="7845165" y="5876925"/>
            <a:ext cx="942975" cy="981075"/>
          </a:xfrm>
          <a:prstGeom prst="rect">
            <a:avLst/>
          </a:prstGeom>
          <a:noFill/>
          <a:ln w="9525">
            <a:noFill/>
            <a:miter lim="800000"/>
            <a:headEnd/>
            <a:tailEnd/>
          </a:ln>
        </p:spPr>
      </p:pic>
      <p:pic>
        <p:nvPicPr>
          <p:cNvPr id="30755" name="Picture 35"/>
          <p:cNvPicPr>
            <a:picLocks noChangeAspect="1" noChangeArrowheads="1"/>
          </p:cNvPicPr>
          <p:nvPr/>
        </p:nvPicPr>
        <p:blipFill>
          <a:blip r:embed="rId31"/>
          <a:srcRect/>
          <a:stretch>
            <a:fillRect/>
          </a:stretch>
        </p:blipFill>
        <p:spPr bwMode="auto">
          <a:xfrm>
            <a:off x="1149090" y="4731067"/>
            <a:ext cx="1038225" cy="1019175"/>
          </a:xfrm>
          <a:prstGeom prst="rect">
            <a:avLst/>
          </a:prstGeom>
          <a:noFill/>
          <a:ln w="9525">
            <a:noFill/>
            <a:miter lim="800000"/>
            <a:headEnd/>
            <a:tailEnd/>
          </a:ln>
        </p:spPr>
      </p:pic>
      <p:pic>
        <p:nvPicPr>
          <p:cNvPr id="30756" name="Picture 36"/>
          <p:cNvPicPr>
            <a:picLocks noChangeAspect="1" noChangeArrowheads="1"/>
          </p:cNvPicPr>
          <p:nvPr/>
        </p:nvPicPr>
        <p:blipFill>
          <a:blip r:embed="rId32"/>
          <a:srcRect/>
          <a:stretch>
            <a:fillRect/>
          </a:stretch>
        </p:blipFill>
        <p:spPr bwMode="auto">
          <a:xfrm>
            <a:off x="2187315" y="4888230"/>
            <a:ext cx="990600" cy="990600"/>
          </a:xfrm>
          <a:prstGeom prst="rect">
            <a:avLst/>
          </a:prstGeom>
          <a:noFill/>
          <a:ln w="9525">
            <a:noFill/>
            <a:miter lim="800000"/>
            <a:headEnd/>
            <a:tailEnd/>
          </a:ln>
        </p:spPr>
      </p:pic>
      <p:pic>
        <p:nvPicPr>
          <p:cNvPr id="30757" name="Picture 37"/>
          <p:cNvPicPr>
            <a:picLocks noChangeAspect="1" noChangeArrowheads="1"/>
          </p:cNvPicPr>
          <p:nvPr/>
        </p:nvPicPr>
        <p:blipFill>
          <a:blip r:embed="rId33"/>
          <a:srcRect/>
          <a:stretch>
            <a:fillRect/>
          </a:stretch>
        </p:blipFill>
        <p:spPr bwMode="auto">
          <a:xfrm>
            <a:off x="3511290" y="4745355"/>
            <a:ext cx="1219200" cy="1181100"/>
          </a:xfrm>
          <a:prstGeom prst="rect">
            <a:avLst/>
          </a:prstGeom>
          <a:noFill/>
          <a:ln w="9525">
            <a:noFill/>
            <a:miter lim="800000"/>
            <a:headEnd/>
            <a:tailEnd/>
          </a:ln>
        </p:spPr>
      </p:pic>
      <p:pic>
        <p:nvPicPr>
          <p:cNvPr id="30758" name="Picture 38"/>
          <p:cNvPicPr>
            <a:picLocks noChangeAspect="1" noChangeArrowheads="1"/>
          </p:cNvPicPr>
          <p:nvPr/>
        </p:nvPicPr>
        <p:blipFill>
          <a:blip r:embed="rId34"/>
          <a:srcRect/>
          <a:stretch>
            <a:fillRect/>
          </a:stretch>
        </p:blipFill>
        <p:spPr bwMode="auto">
          <a:xfrm>
            <a:off x="1482465" y="5745480"/>
            <a:ext cx="847725" cy="1057275"/>
          </a:xfrm>
          <a:prstGeom prst="rect">
            <a:avLst/>
          </a:prstGeom>
          <a:noFill/>
          <a:ln w="9525">
            <a:noFill/>
            <a:miter lim="800000"/>
            <a:headEnd/>
            <a:tailEnd/>
          </a:ln>
        </p:spPr>
      </p:pic>
      <p:pic>
        <p:nvPicPr>
          <p:cNvPr id="30759" name="Picture 39"/>
          <p:cNvPicPr>
            <a:picLocks noChangeAspect="1" noChangeArrowheads="1"/>
          </p:cNvPicPr>
          <p:nvPr/>
        </p:nvPicPr>
        <p:blipFill>
          <a:blip r:embed="rId35"/>
          <a:srcRect/>
          <a:stretch>
            <a:fillRect/>
          </a:stretch>
        </p:blipFill>
        <p:spPr bwMode="auto">
          <a:xfrm>
            <a:off x="2377815" y="5926455"/>
            <a:ext cx="1314450" cy="828675"/>
          </a:xfrm>
          <a:prstGeom prst="rect">
            <a:avLst/>
          </a:prstGeom>
          <a:noFill/>
          <a:ln w="9525">
            <a:noFill/>
            <a:miter lim="800000"/>
            <a:headEnd/>
            <a:tailEnd/>
          </a:ln>
        </p:spPr>
      </p:pic>
      <p:pic>
        <p:nvPicPr>
          <p:cNvPr id="30760" name="Picture 40"/>
          <p:cNvPicPr>
            <a:picLocks noChangeAspect="1" noChangeArrowheads="1"/>
          </p:cNvPicPr>
          <p:nvPr/>
        </p:nvPicPr>
        <p:blipFill>
          <a:blip r:embed="rId36"/>
          <a:srcRect/>
          <a:stretch>
            <a:fillRect/>
          </a:stretch>
        </p:blipFill>
        <p:spPr bwMode="auto">
          <a:xfrm>
            <a:off x="3873240" y="6183630"/>
            <a:ext cx="1209675" cy="571500"/>
          </a:xfrm>
          <a:prstGeom prst="rect">
            <a:avLst/>
          </a:prstGeom>
          <a:noFill/>
          <a:ln w="9525">
            <a:noFill/>
            <a:miter lim="800000"/>
            <a:headEnd/>
            <a:tailEnd/>
          </a:ln>
        </p:spPr>
      </p:pic>
      <p:pic>
        <p:nvPicPr>
          <p:cNvPr id="30761" name="Picture 41"/>
          <p:cNvPicPr>
            <a:picLocks noChangeAspect="1" noChangeArrowheads="1"/>
          </p:cNvPicPr>
          <p:nvPr/>
        </p:nvPicPr>
        <p:blipFill>
          <a:blip r:embed="rId37"/>
          <a:srcRect/>
          <a:stretch>
            <a:fillRect/>
          </a:stretch>
        </p:blipFill>
        <p:spPr bwMode="auto">
          <a:xfrm>
            <a:off x="5231777" y="6145530"/>
            <a:ext cx="1428750" cy="609600"/>
          </a:xfrm>
          <a:prstGeom prst="rect">
            <a:avLst/>
          </a:prstGeom>
          <a:noFill/>
          <a:ln w="9525">
            <a:noFill/>
            <a:miter lim="800000"/>
            <a:headEnd/>
            <a:tailEnd/>
          </a:ln>
        </p:spPr>
      </p:pic>
      <p:pic>
        <p:nvPicPr>
          <p:cNvPr id="30762" name="Picture 42"/>
          <p:cNvPicPr>
            <a:picLocks noChangeAspect="1" noChangeArrowheads="1"/>
          </p:cNvPicPr>
          <p:nvPr/>
        </p:nvPicPr>
        <p:blipFill>
          <a:blip r:embed="rId38"/>
          <a:srcRect/>
          <a:stretch>
            <a:fillRect/>
          </a:stretch>
        </p:blipFill>
        <p:spPr bwMode="auto">
          <a:xfrm>
            <a:off x="196590" y="5774055"/>
            <a:ext cx="847725" cy="981075"/>
          </a:xfrm>
          <a:prstGeom prst="rect">
            <a:avLst/>
          </a:prstGeom>
          <a:noFill/>
          <a:ln w="9525">
            <a:noFill/>
            <a:miter lim="800000"/>
            <a:headEnd/>
            <a:tailEnd/>
          </a:ln>
        </p:spPr>
      </p:pic>
      <p:pic>
        <p:nvPicPr>
          <p:cNvPr id="30763" name="Picture 43"/>
          <p:cNvPicPr>
            <a:picLocks noChangeAspect="1" noChangeArrowheads="1"/>
          </p:cNvPicPr>
          <p:nvPr/>
        </p:nvPicPr>
        <p:blipFill>
          <a:blip r:embed="rId39"/>
          <a:srcRect/>
          <a:stretch>
            <a:fillRect/>
          </a:stretch>
        </p:blipFill>
        <p:spPr bwMode="auto">
          <a:xfrm>
            <a:off x="6692640" y="5688330"/>
            <a:ext cx="1085850" cy="1114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de-DE" sz="2800" dirty="0" smtClean="0">
                <a:latin typeface="Arial" charset="0"/>
              </a:rPr>
              <a:t>Who publishes what in JoVE?</a:t>
            </a:r>
          </a:p>
        </p:txBody>
      </p:sp>
      <p:sp>
        <p:nvSpPr>
          <p:cNvPr id="34" name="Rectangle 33"/>
          <p:cNvSpPr/>
          <p:nvPr/>
        </p:nvSpPr>
        <p:spPr>
          <a:xfrm>
            <a:off x="184828" y="1361872"/>
            <a:ext cx="8803532" cy="5355312"/>
          </a:xfrm>
          <a:prstGeom prst="rect">
            <a:avLst/>
          </a:prstGeom>
        </p:spPr>
        <p:txBody>
          <a:bodyPr wrap="square">
            <a:spAutoFit/>
          </a:bodyPr>
          <a:lstStyle/>
          <a:p>
            <a:r>
              <a:rPr lang="en-US" dirty="0" smtClean="0">
                <a:solidFill>
                  <a:schemeClr val="bg1"/>
                </a:solidFill>
                <a:latin typeface="Arial" charset="0"/>
              </a:rPr>
              <a:t>-  Group of Eric Lander (MIT, Broad </a:t>
            </a:r>
            <a:r>
              <a:rPr lang="en-US" dirty="0" err="1" smtClean="0">
                <a:solidFill>
                  <a:schemeClr val="bg1"/>
                </a:solidFill>
                <a:latin typeface="Arial" charset="0"/>
              </a:rPr>
              <a:t>Instittue</a:t>
            </a:r>
            <a:r>
              <a:rPr lang="en-US" dirty="0" smtClean="0">
                <a:solidFill>
                  <a:schemeClr val="bg1"/>
                </a:solidFill>
                <a:latin typeface="Arial" charset="0"/>
              </a:rPr>
              <a:t>) - genomics:</a:t>
            </a:r>
          </a:p>
          <a:p>
            <a:r>
              <a:rPr lang="en-US" i="1" dirty="0" smtClean="0">
                <a:solidFill>
                  <a:srgbClr val="FFFF00"/>
                </a:solidFill>
                <a:latin typeface="Arial" charset="0"/>
              </a:rPr>
              <a:t>Hi-C: A Method to Study the Three-dimensional Architecture of Genomes</a:t>
            </a:r>
          </a:p>
          <a:p>
            <a:endParaRPr lang="en-US" dirty="0" smtClean="0">
              <a:solidFill>
                <a:schemeClr val="bg1"/>
              </a:solidFill>
              <a:latin typeface="Arial" charset="0"/>
            </a:endParaRPr>
          </a:p>
          <a:p>
            <a:r>
              <a:rPr lang="en-US" dirty="0" smtClean="0">
                <a:solidFill>
                  <a:schemeClr val="bg1"/>
                </a:solidFill>
                <a:latin typeface="Arial" charset="0"/>
              </a:rPr>
              <a:t>-   Group of Rudolf </a:t>
            </a:r>
            <a:r>
              <a:rPr lang="en-US" dirty="0" err="1" smtClean="0">
                <a:solidFill>
                  <a:schemeClr val="bg1"/>
                </a:solidFill>
                <a:latin typeface="Arial" charset="0"/>
              </a:rPr>
              <a:t>Jaenisch</a:t>
            </a:r>
            <a:r>
              <a:rPr lang="en-US" dirty="0" smtClean="0">
                <a:solidFill>
                  <a:schemeClr val="bg1"/>
                </a:solidFill>
                <a:latin typeface="Arial" charset="0"/>
              </a:rPr>
              <a:t> (MIT) – stem cells:</a:t>
            </a:r>
          </a:p>
          <a:p>
            <a:r>
              <a:rPr lang="en-US" i="1" dirty="0" smtClean="0">
                <a:solidFill>
                  <a:srgbClr val="FFFF00"/>
                </a:solidFill>
                <a:latin typeface="Arial" charset="0"/>
              </a:rPr>
              <a:t>Generating </a:t>
            </a:r>
            <a:r>
              <a:rPr lang="en-US" i="1" dirty="0" err="1" smtClean="0">
                <a:solidFill>
                  <a:srgbClr val="FFFF00"/>
                </a:solidFill>
                <a:latin typeface="Arial" charset="0"/>
              </a:rPr>
              <a:t>iPS</a:t>
            </a:r>
            <a:r>
              <a:rPr lang="en-US" i="1" dirty="0" smtClean="0">
                <a:solidFill>
                  <a:srgbClr val="FFFF00"/>
                </a:solidFill>
                <a:latin typeface="Arial" charset="0"/>
              </a:rPr>
              <a:t> Cells from MEFS through Forced Expression of Sox-2, Oct-4, c-</a:t>
            </a:r>
            <a:r>
              <a:rPr lang="en-US" i="1" dirty="0" err="1" smtClean="0">
                <a:solidFill>
                  <a:srgbClr val="FFFF00"/>
                </a:solidFill>
                <a:latin typeface="Arial" charset="0"/>
              </a:rPr>
              <a:t>Myc</a:t>
            </a:r>
            <a:r>
              <a:rPr lang="en-US" i="1" dirty="0" smtClean="0">
                <a:solidFill>
                  <a:srgbClr val="FFFF00"/>
                </a:solidFill>
                <a:latin typeface="Arial" charset="0"/>
              </a:rPr>
              <a:t>, and Klf4 </a:t>
            </a:r>
          </a:p>
          <a:p>
            <a:endParaRPr lang="en-US" dirty="0" smtClean="0">
              <a:solidFill>
                <a:schemeClr val="bg1"/>
              </a:solidFill>
              <a:latin typeface="Arial" charset="0"/>
            </a:endParaRPr>
          </a:p>
          <a:p>
            <a:pPr>
              <a:buFontTx/>
              <a:buChar char="-"/>
            </a:pPr>
            <a:r>
              <a:rPr lang="en-US" dirty="0" smtClean="0">
                <a:solidFill>
                  <a:schemeClr val="bg1"/>
                </a:solidFill>
                <a:latin typeface="Arial" charset="0"/>
              </a:rPr>
              <a:t>  Group of Arturo Alvarez-</a:t>
            </a:r>
            <a:r>
              <a:rPr lang="en-US" dirty="0" err="1" smtClean="0">
                <a:solidFill>
                  <a:schemeClr val="bg1"/>
                </a:solidFill>
                <a:latin typeface="Arial" charset="0"/>
              </a:rPr>
              <a:t>Buylla</a:t>
            </a:r>
            <a:r>
              <a:rPr lang="en-US" dirty="0" smtClean="0">
                <a:solidFill>
                  <a:schemeClr val="bg1"/>
                </a:solidFill>
                <a:latin typeface="Arial" charset="0"/>
              </a:rPr>
              <a:t> (UCSF) – neural development:</a:t>
            </a:r>
          </a:p>
          <a:p>
            <a:r>
              <a:rPr lang="en-US" i="1" dirty="0" smtClean="0">
                <a:solidFill>
                  <a:srgbClr val="FFFF00"/>
                </a:solidFill>
                <a:latin typeface="Arial" charset="0"/>
              </a:rPr>
              <a:t>The </a:t>
            </a:r>
            <a:r>
              <a:rPr lang="en-US" i="1" dirty="0" err="1" smtClean="0">
                <a:solidFill>
                  <a:srgbClr val="FFFF00"/>
                </a:solidFill>
                <a:latin typeface="Arial" charset="0"/>
              </a:rPr>
              <a:t>Subventricular</a:t>
            </a:r>
            <a:r>
              <a:rPr lang="en-US" i="1" dirty="0" smtClean="0">
                <a:solidFill>
                  <a:srgbClr val="FFFF00"/>
                </a:solidFill>
                <a:latin typeface="Arial" charset="0"/>
              </a:rPr>
              <a:t> Zone En-face: </a:t>
            </a:r>
            <a:r>
              <a:rPr lang="en-US" i="1" dirty="0" err="1" smtClean="0">
                <a:solidFill>
                  <a:srgbClr val="FFFF00"/>
                </a:solidFill>
                <a:latin typeface="Arial" charset="0"/>
              </a:rPr>
              <a:t>Wholemount</a:t>
            </a:r>
            <a:r>
              <a:rPr lang="en-US" i="1" dirty="0" smtClean="0">
                <a:solidFill>
                  <a:srgbClr val="FFFF00"/>
                </a:solidFill>
                <a:latin typeface="Arial" charset="0"/>
              </a:rPr>
              <a:t> Staining and </a:t>
            </a:r>
            <a:r>
              <a:rPr lang="en-US" i="1" dirty="0" err="1" smtClean="0">
                <a:solidFill>
                  <a:srgbClr val="FFFF00"/>
                </a:solidFill>
                <a:latin typeface="Arial" charset="0"/>
              </a:rPr>
              <a:t>Ependymal</a:t>
            </a:r>
            <a:r>
              <a:rPr lang="en-US" i="1" dirty="0" smtClean="0">
                <a:solidFill>
                  <a:srgbClr val="FFFF00"/>
                </a:solidFill>
                <a:latin typeface="Arial" charset="0"/>
              </a:rPr>
              <a:t> Flow</a:t>
            </a:r>
          </a:p>
          <a:p>
            <a:endParaRPr lang="en-US" dirty="0" smtClean="0">
              <a:solidFill>
                <a:schemeClr val="bg1"/>
              </a:solidFill>
              <a:latin typeface="Arial" charset="0"/>
            </a:endParaRPr>
          </a:p>
          <a:p>
            <a:pPr>
              <a:buFontTx/>
              <a:buChar char="-"/>
            </a:pPr>
            <a:r>
              <a:rPr lang="en-US" dirty="0" smtClean="0">
                <a:solidFill>
                  <a:schemeClr val="bg1"/>
                </a:solidFill>
                <a:latin typeface="Arial" charset="0"/>
              </a:rPr>
              <a:t>  Group of John Cooke (Stanford) – animal model of disease:</a:t>
            </a:r>
          </a:p>
          <a:p>
            <a:r>
              <a:rPr lang="en-US" i="1" dirty="0" err="1" smtClean="0">
                <a:solidFill>
                  <a:srgbClr val="FFFF00"/>
                </a:solidFill>
                <a:latin typeface="Arial" charset="0"/>
              </a:rPr>
              <a:t>Murine</a:t>
            </a:r>
            <a:r>
              <a:rPr lang="en-US" i="1" dirty="0" smtClean="0">
                <a:solidFill>
                  <a:srgbClr val="FFFF00"/>
                </a:solidFill>
                <a:latin typeface="Arial" charset="0"/>
              </a:rPr>
              <a:t> Model of </a:t>
            </a:r>
            <a:r>
              <a:rPr lang="en-US" i="1" dirty="0" err="1" smtClean="0">
                <a:solidFill>
                  <a:srgbClr val="FFFF00"/>
                </a:solidFill>
                <a:latin typeface="Arial" charset="0"/>
              </a:rPr>
              <a:t>Hindlimb</a:t>
            </a:r>
            <a:r>
              <a:rPr lang="en-US" i="1" dirty="0" smtClean="0">
                <a:solidFill>
                  <a:srgbClr val="FFFF00"/>
                </a:solidFill>
                <a:latin typeface="Arial" charset="0"/>
              </a:rPr>
              <a:t> Ischemia</a:t>
            </a:r>
          </a:p>
          <a:p>
            <a:endParaRPr lang="en-US" dirty="0" smtClean="0">
              <a:solidFill>
                <a:schemeClr val="bg1"/>
              </a:solidFill>
              <a:latin typeface="Arial" charset="0"/>
            </a:endParaRPr>
          </a:p>
          <a:p>
            <a:r>
              <a:rPr lang="en-US" dirty="0" smtClean="0">
                <a:solidFill>
                  <a:schemeClr val="bg1"/>
                </a:solidFill>
                <a:latin typeface="Arial" charset="0"/>
              </a:rPr>
              <a:t>-  Group of John Carlson (Yale) – behavior:</a:t>
            </a:r>
          </a:p>
          <a:p>
            <a:r>
              <a:rPr lang="en-US" i="1" dirty="0" smtClean="0">
                <a:solidFill>
                  <a:srgbClr val="FFFF00"/>
                </a:solidFill>
                <a:latin typeface="Arial" charset="0"/>
              </a:rPr>
              <a:t>Proboscis Extension Response (PER) Assay in Drosophila</a:t>
            </a:r>
          </a:p>
          <a:p>
            <a:endParaRPr lang="en-US" i="1" dirty="0" smtClean="0">
              <a:solidFill>
                <a:srgbClr val="FFFF00"/>
              </a:solidFill>
              <a:latin typeface="Arial" charset="0"/>
            </a:endParaRPr>
          </a:p>
          <a:p>
            <a:endParaRPr lang="en-US" i="1" dirty="0" smtClean="0">
              <a:solidFill>
                <a:srgbClr val="FFFF00"/>
              </a:solidFill>
              <a:latin typeface="Arial" charset="0"/>
            </a:endParaRPr>
          </a:p>
          <a:p>
            <a:endParaRPr lang="en-US" dirty="0" smtClean="0">
              <a:solidFill>
                <a:schemeClr val="bg1"/>
              </a:solidFill>
              <a:latin typeface="Arial" charset="0"/>
            </a:endParaRPr>
          </a:p>
          <a:p>
            <a:endParaRPr lang="en-US" dirty="0" smtClean="0">
              <a:solidFill>
                <a:schemeClr val="bg1"/>
              </a:solidFill>
              <a:latin typeface="Arial" charset="0"/>
            </a:endParaRPr>
          </a:p>
        </p:txBody>
      </p:sp>
    </p:spTree>
    <p:extLst>
      <p:ext uri="{BB962C8B-B14F-4D97-AF65-F5344CB8AC3E}">
        <p14:creationId xmlns:p14="http://schemas.microsoft.com/office/powerpoint/2010/main" val="4255691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de-DE" sz="2800" dirty="0" smtClean="0">
                <a:latin typeface="Arial" charset="0"/>
              </a:rPr>
              <a:t>JoVE - Current Status</a:t>
            </a:r>
          </a:p>
        </p:txBody>
      </p:sp>
      <p:sp>
        <p:nvSpPr>
          <p:cNvPr id="34" name="Rectangle 33"/>
          <p:cNvSpPr/>
          <p:nvPr/>
        </p:nvSpPr>
        <p:spPr>
          <a:xfrm>
            <a:off x="184828" y="1361872"/>
            <a:ext cx="8803532" cy="5016758"/>
          </a:xfrm>
          <a:prstGeom prst="rect">
            <a:avLst/>
          </a:prstGeom>
        </p:spPr>
        <p:txBody>
          <a:bodyPr wrap="square">
            <a:spAutoFit/>
          </a:bodyPr>
          <a:lstStyle/>
          <a:p>
            <a:pPr>
              <a:buFontTx/>
              <a:buChar char="-"/>
            </a:pPr>
            <a:r>
              <a:rPr lang="de-DE" sz="2000" dirty="0" smtClean="0">
                <a:solidFill>
                  <a:schemeClr val="bg1"/>
                </a:solidFill>
                <a:latin typeface="Arial" charset="0"/>
              </a:rPr>
              <a:t> </a:t>
            </a:r>
            <a:r>
              <a:rPr lang="de-DE" sz="2000" dirty="0">
                <a:solidFill>
                  <a:schemeClr val="bg1"/>
                </a:solidFill>
                <a:latin typeface="Arial" charset="0"/>
              </a:rPr>
              <a:t>P</a:t>
            </a:r>
            <a:r>
              <a:rPr lang="de-DE" sz="2000" dirty="0" smtClean="0">
                <a:solidFill>
                  <a:schemeClr val="bg1"/>
                </a:solidFill>
                <a:latin typeface="Arial" charset="0"/>
              </a:rPr>
              <a:t>ublished </a:t>
            </a:r>
            <a:r>
              <a:rPr lang="de-DE" sz="2000" dirty="0" smtClean="0">
                <a:solidFill>
                  <a:schemeClr val="bg1"/>
                </a:solidFill>
                <a:latin typeface="Arial" charset="0"/>
              </a:rPr>
              <a:t>50 montly issues, </a:t>
            </a:r>
            <a:r>
              <a:rPr lang="de-DE" sz="2000" dirty="0">
                <a:solidFill>
                  <a:schemeClr val="bg1"/>
                </a:solidFill>
                <a:latin typeface="Arial" charset="0"/>
              </a:rPr>
              <a:t>&gt;</a:t>
            </a:r>
            <a:r>
              <a:rPr lang="de-DE" sz="2000" dirty="0" smtClean="0">
                <a:solidFill>
                  <a:schemeClr val="bg1"/>
                </a:solidFill>
                <a:latin typeface="Arial" charset="0"/>
              </a:rPr>
              <a:t>1,000 video-articles since Oct. 2006</a:t>
            </a:r>
          </a:p>
          <a:p>
            <a:pPr>
              <a:buFontTx/>
              <a:buChar char="-"/>
            </a:pPr>
            <a:endParaRPr lang="de-DE" sz="2000" dirty="0">
              <a:solidFill>
                <a:schemeClr val="bg1"/>
              </a:solidFill>
              <a:latin typeface="Arial" charset="0"/>
            </a:endParaRPr>
          </a:p>
          <a:p>
            <a:pPr>
              <a:buFontTx/>
              <a:buChar char="-"/>
            </a:pPr>
            <a:r>
              <a:rPr lang="de-DE" sz="2000" dirty="0">
                <a:solidFill>
                  <a:schemeClr val="bg1"/>
                </a:solidFill>
                <a:latin typeface="Arial" charset="0"/>
              </a:rPr>
              <a:t> First video journal indexed in PubMed and </a:t>
            </a:r>
            <a:r>
              <a:rPr lang="de-DE" sz="2000" dirty="0" smtClean="0">
                <a:solidFill>
                  <a:schemeClr val="bg1"/>
                </a:solidFill>
                <a:latin typeface="Arial" charset="0"/>
              </a:rPr>
              <a:t>Medline</a:t>
            </a:r>
            <a:endParaRPr lang="de-DE" sz="2000" dirty="0" smtClean="0">
              <a:solidFill>
                <a:schemeClr val="bg1"/>
              </a:solidFill>
              <a:latin typeface="Arial" charset="0"/>
            </a:endParaRPr>
          </a:p>
          <a:p>
            <a:pPr>
              <a:buFontTx/>
              <a:buChar char="-"/>
            </a:pPr>
            <a:endParaRPr lang="de-DE" sz="2000" dirty="0" smtClean="0">
              <a:solidFill>
                <a:schemeClr val="bg1"/>
              </a:solidFill>
              <a:latin typeface="Arial" charset="0"/>
            </a:endParaRPr>
          </a:p>
          <a:p>
            <a:pPr>
              <a:buFontTx/>
              <a:buChar char="-"/>
            </a:pPr>
            <a:r>
              <a:rPr lang="de-DE" sz="2000" dirty="0" smtClean="0">
                <a:solidFill>
                  <a:schemeClr val="bg1"/>
                </a:solidFill>
                <a:latin typeface="Arial" charset="0"/>
              </a:rPr>
              <a:t> Current rate of publication: 50 video-articles per </a:t>
            </a:r>
            <a:r>
              <a:rPr lang="de-DE" sz="2000" dirty="0" smtClean="0">
                <a:solidFill>
                  <a:schemeClr val="bg1"/>
                </a:solidFill>
                <a:latin typeface="Arial" charset="0"/>
              </a:rPr>
              <a:t>month. Sections:</a:t>
            </a:r>
            <a:endParaRPr lang="de-DE" sz="2000" dirty="0" smtClean="0">
              <a:solidFill>
                <a:schemeClr val="bg1"/>
              </a:solidFill>
              <a:latin typeface="Arial" charset="0"/>
            </a:endParaRPr>
          </a:p>
          <a:p>
            <a:endParaRPr lang="de-DE" sz="2000" dirty="0" smtClean="0">
              <a:solidFill>
                <a:schemeClr val="bg1"/>
              </a:solidFill>
              <a:latin typeface="Arial" charset="0"/>
            </a:endParaRPr>
          </a:p>
          <a:p>
            <a:r>
              <a:rPr lang="de-DE" sz="2000" dirty="0" smtClean="0">
                <a:solidFill>
                  <a:schemeClr val="bg1"/>
                </a:solidFill>
                <a:latin typeface="Arial" charset="0"/>
              </a:rPr>
              <a:t>JoVE</a:t>
            </a:r>
          </a:p>
          <a:p>
            <a:r>
              <a:rPr lang="de-DE" sz="2000" dirty="0" smtClean="0">
                <a:solidFill>
                  <a:schemeClr val="bg1"/>
                </a:solidFill>
                <a:latin typeface="Arial" charset="0"/>
              </a:rPr>
              <a:t>JoVE Neuroscience</a:t>
            </a:r>
            <a:endParaRPr lang="de-DE" sz="2000" dirty="0" smtClean="0">
              <a:solidFill>
                <a:schemeClr val="bg1"/>
              </a:solidFill>
              <a:latin typeface="Arial" charset="0"/>
            </a:endParaRPr>
          </a:p>
          <a:p>
            <a:r>
              <a:rPr lang="de-DE" sz="2000" dirty="0" smtClean="0">
                <a:solidFill>
                  <a:schemeClr val="bg1"/>
                </a:solidFill>
                <a:latin typeface="Arial" charset="0"/>
              </a:rPr>
              <a:t>JoVE Immunology and Infection</a:t>
            </a:r>
          </a:p>
          <a:p>
            <a:r>
              <a:rPr lang="de-DE" sz="2000" dirty="0" smtClean="0">
                <a:solidFill>
                  <a:schemeClr val="bg1"/>
                </a:solidFill>
                <a:latin typeface="Arial" charset="0"/>
              </a:rPr>
              <a:t>JoVE Bioengineering</a:t>
            </a:r>
          </a:p>
          <a:p>
            <a:r>
              <a:rPr lang="de-DE" sz="2000" dirty="0" smtClean="0">
                <a:solidFill>
                  <a:schemeClr val="bg1"/>
                </a:solidFill>
                <a:latin typeface="Arial" charset="0"/>
              </a:rPr>
              <a:t>JoVE Translational and Clinical Medicine</a:t>
            </a:r>
          </a:p>
          <a:p>
            <a:endParaRPr lang="de-DE" sz="2000" dirty="0" smtClean="0">
              <a:solidFill>
                <a:schemeClr val="bg1"/>
              </a:solidFill>
              <a:latin typeface="Arial" charset="0"/>
            </a:endParaRPr>
          </a:p>
          <a:p>
            <a:r>
              <a:rPr lang="de-DE" sz="2000" dirty="0" smtClean="0">
                <a:solidFill>
                  <a:schemeClr val="bg1"/>
                </a:solidFill>
                <a:latin typeface="Arial" charset="0"/>
              </a:rPr>
              <a:t>5 sections, 10 new articles per each section every month</a:t>
            </a:r>
            <a:endParaRPr lang="de-DE" sz="2000" dirty="0" smtClean="0">
              <a:solidFill>
                <a:schemeClr val="bg1"/>
              </a:solidFill>
              <a:latin typeface="Arial" charset="0"/>
            </a:endParaRPr>
          </a:p>
          <a:p>
            <a:endParaRPr lang="de-DE" sz="2000" dirty="0">
              <a:solidFill>
                <a:schemeClr val="bg1"/>
              </a:solidFill>
              <a:latin typeface="Arial" charset="0"/>
            </a:endParaRPr>
          </a:p>
          <a:p>
            <a:r>
              <a:rPr lang="de-DE" sz="2000" dirty="0" smtClean="0">
                <a:solidFill>
                  <a:schemeClr val="bg1"/>
                </a:solidFill>
                <a:latin typeface="Arial" charset="0"/>
              </a:rPr>
              <a:t>&gt;</a:t>
            </a:r>
            <a:r>
              <a:rPr lang="de-DE" sz="2000" dirty="0" smtClean="0">
                <a:solidFill>
                  <a:schemeClr val="bg1"/>
                </a:solidFill>
                <a:latin typeface="Arial" charset="0"/>
              </a:rPr>
              <a:t>200 </a:t>
            </a:r>
            <a:r>
              <a:rPr lang="de-DE" sz="2000" dirty="0" smtClean="0">
                <a:solidFill>
                  <a:schemeClr val="bg1"/>
                </a:solidFill>
                <a:latin typeface="Arial" charset="0"/>
              </a:rPr>
              <a:t>institutions </a:t>
            </a:r>
            <a:r>
              <a:rPr lang="de-DE" sz="2000" dirty="0" smtClean="0">
                <a:solidFill>
                  <a:schemeClr val="bg1"/>
                </a:solidFill>
                <a:latin typeface="Arial" charset="0"/>
              </a:rPr>
              <a:t>subscribed (Harvard, MIT, Yale, NIH, Stanford, Duke, UNC Chapel Hill, NCSU, .....)</a:t>
            </a:r>
            <a:endParaRPr lang="de-DE" sz="2000" dirty="0" smtClean="0">
              <a:solidFill>
                <a:schemeClr val="bg1"/>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Usage growth</a:t>
            </a:r>
            <a:endParaRPr lang="en-US" sz="2800" dirty="0"/>
          </a:p>
        </p:txBody>
      </p:sp>
      <p:sp>
        <p:nvSpPr>
          <p:cNvPr id="17" name="Text Box 3"/>
          <p:cNvSpPr txBox="1">
            <a:spLocks noChangeArrowheads="1"/>
          </p:cNvSpPr>
          <p:nvPr/>
        </p:nvSpPr>
        <p:spPr bwMode="auto">
          <a:xfrm>
            <a:off x="381000" y="5803607"/>
            <a:ext cx="7848600" cy="701731"/>
          </a:xfrm>
          <a:prstGeom prst="rect">
            <a:avLst/>
          </a:prstGeom>
          <a:noFill/>
          <a:ln w="25400">
            <a:noFill/>
            <a:miter lim="800000"/>
            <a:headEnd/>
            <a:tailEnd/>
          </a:ln>
        </p:spPr>
        <p:txBody>
          <a:bodyPr wrap="square">
            <a:spAutoFit/>
          </a:bodyPr>
          <a:lstStyle/>
          <a:p>
            <a:pPr>
              <a:spcBef>
                <a:spcPct val="20000"/>
              </a:spcBef>
              <a:buFontTx/>
              <a:buChar char="•"/>
            </a:pPr>
            <a:r>
              <a:rPr lang="de-DE" sz="1600" dirty="0">
                <a:solidFill>
                  <a:srgbClr val="00B0F0"/>
                </a:solidFill>
                <a:latin typeface="Arial" charset="0"/>
                <a:cs typeface="Arial" charset="0"/>
              </a:rPr>
              <a:t> </a:t>
            </a:r>
            <a:r>
              <a:rPr lang="de-DE" dirty="0" smtClean="0">
                <a:solidFill>
                  <a:srgbClr val="00B0F0"/>
                </a:solidFill>
                <a:latin typeface="Arial" charset="0"/>
                <a:cs typeface="Arial" charset="0"/>
              </a:rPr>
              <a:t>120,000 unique visitors </a:t>
            </a:r>
            <a:r>
              <a:rPr lang="de-DE" dirty="0">
                <a:solidFill>
                  <a:srgbClr val="00B0F0"/>
                </a:solidFill>
                <a:latin typeface="Arial" charset="0"/>
                <a:cs typeface="Arial" charset="0"/>
              </a:rPr>
              <a:t>per </a:t>
            </a:r>
            <a:r>
              <a:rPr lang="de-DE" dirty="0" smtClean="0">
                <a:solidFill>
                  <a:srgbClr val="00B0F0"/>
                </a:solidFill>
                <a:latin typeface="Arial" charset="0"/>
                <a:cs typeface="Arial" charset="0"/>
              </a:rPr>
              <a:t>month</a:t>
            </a:r>
            <a:endParaRPr lang="de-DE" dirty="0">
              <a:solidFill>
                <a:srgbClr val="00B0F0"/>
              </a:solidFill>
              <a:latin typeface="Arial" charset="0"/>
              <a:cs typeface="Arial" charset="0"/>
            </a:endParaRPr>
          </a:p>
          <a:p>
            <a:pPr>
              <a:spcBef>
                <a:spcPct val="20000"/>
              </a:spcBef>
              <a:buFontTx/>
              <a:buChar char="•"/>
            </a:pPr>
            <a:r>
              <a:rPr lang="de-DE" dirty="0">
                <a:solidFill>
                  <a:srgbClr val="00B0F0"/>
                </a:solidFill>
                <a:latin typeface="Arial" charset="0"/>
                <a:cs typeface="Arial" charset="0"/>
              </a:rPr>
              <a:t> </a:t>
            </a:r>
            <a:r>
              <a:rPr lang="de-DE" dirty="0" smtClean="0">
                <a:solidFill>
                  <a:srgbClr val="00B0F0"/>
                </a:solidFill>
                <a:latin typeface="Arial" charset="0"/>
                <a:cs typeface="Arial" charset="0"/>
              </a:rPr>
              <a:t>80% from academic instituitions</a:t>
            </a:r>
          </a:p>
        </p:txBody>
      </p:sp>
      <p:pic>
        <p:nvPicPr>
          <p:cNvPr id="32792"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57" y="1390648"/>
            <a:ext cx="8496758" cy="392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800" dirty="0" smtClean="0"/>
              <a:t>Example: usage </a:t>
            </a:r>
            <a:r>
              <a:rPr lang="en-US" sz="2800" dirty="0" smtClean="0"/>
              <a:t>at Duke </a:t>
            </a:r>
            <a:r>
              <a:rPr lang="en-US" sz="2800" dirty="0" smtClean="0"/>
              <a:t>University</a:t>
            </a:r>
            <a:r>
              <a:rPr lang="en-US" sz="2800" dirty="0" smtClean="0"/>
              <a:t/>
            </a:r>
            <a:br>
              <a:rPr lang="en-US" sz="2800" dirty="0" smtClean="0"/>
            </a:br>
            <a:r>
              <a:rPr lang="en-US" sz="2800" dirty="0" smtClean="0"/>
              <a:t>&gt; 150 unique visitors per month</a:t>
            </a:r>
            <a:endParaRPr lang="en-US" sz="2800" dirty="0"/>
          </a:p>
        </p:txBody>
      </p:sp>
      <p:pic>
        <p:nvPicPr>
          <p:cNvPr id="491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571" t="24902" r="38688" b="17658"/>
          <a:stretch/>
        </p:blipFill>
        <p:spPr bwMode="auto">
          <a:xfrm>
            <a:off x="507997" y="1256767"/>
            <a:ext cx="8229603" cy="5532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6417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800" dirty="0" smtClean="0"/>
              <a:t>Example: usage </a:t>
            </a:r>
            <a:r>
              <a:rPr lang="en-US" sz="2800" dirty="0" smtClean="0"/>
              <a:t>at UNC Chapel Hill</a:t>
            </a:r>
            <a:r>
              <a:rPr lang="en-US" sz="2800" dirty="0"/>
              <a:t/>
            </a:r>
            <a:br>
              <a:rPr lang="en-US" sz="2800" dirty="0"/>
            </a:br>
            <a:r>
              <a:rPr lang="en-US" sz="2800" dirty="0"/>
              <a:t>&gt; </a:t>
            </a:r>
            <a:r>
              <a:rPr lang="en-US" sz="2800" dirty="0" smtClean="0"/>
              <a:t>200 </a:t>
            </a:r>
            <a:r>
              <a:rPr lang="en-US" sz="2800" dirty="0"/>
              <a:t>unique visitors per month</a:t>
            </a:r>
            <a:endParaRPr lang="en-US" sz="2800"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03" t="24115" r="44348" b="15635"/>
          <a:stretch/>
        </p:blipFill>
        <p:spPr bwMode="auto">
          <a:xfrm>
            <a:off x="689613" y="1175657"/>
            <a:ext cx="7837714" cy="535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84496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800" dirty="0" smtClean="0"/>
              <a:t>Example: usage </a:t>
            </a:r>
            <a:r>
              <a:rPr lang="en-US" sz="2800" dirty="0" smtClean="0"/>
              <a:t>at NCSU</a:t>
            </a:r>
            <a:r>
              <a:rPr lang="en-US" sz="2800" dirty="0"/>
              <a:t/>
            </a:r>
            <a:br>
              <a:rPr lang="en-US" sz="2800" dirty="0"/>
            </a:br>
            <a:r>
              <a:rPr lang="en-US" sz="2800" dirty="0"/>
              <a:t>&gt; </a:t>
            </a:r>
            <a:r>
              <a:rPr lang="en-US" sz="2800" dirty="0" smtClean="0"/>
              <a:t>60 </a:t>
            </a:r>
            <a:r>
              <a:rPr lang="en-US" sz="2800" dirty="0"/>
              <a:t>unique visitors per month</a:t>
            </a:r>
            <a:endParaRPr lang="en-US" sz="2800" dirty="0"/>
          </a:p>
        </p:txBody>
      </p:sp>
      <p:pic>
        <p:nvPicPr>
          <p:cNvPr id="5120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032" t="22619" r="45984" b="17461"/>
          <a:stretch/>
        </p:blipFill>
        <p:spPr bwMode="auto">
          <a:xfrm>
            <a:off x="391885" y="1219203"/>
            <a:ext cx="8220938" cy="5442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3983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800" dirty="0" smtClean="0"/>
              <a:t>Example: usage </a:t>
            </a:r>
            <a:r>
              <a:rPr lang="en-US" sz="2800" dirty="0" smtClean="0"/>
              <a:t>at University of Utah</a:t>
            </a:r>
            <a:r>
              <a:rPr lang="en-US" sz="2800" dirty="0"/>
              <a:t/>
            </a:r>
            <a:br>
              <a:rPr lang="en-US" sz="2800" dirty="0"/>
            </a:br>
            <a:r>
              <a:rPr lang="en-US" sz="2800" dirty="0"/>
              <a:t>&gt; </a:t>
            </a:r>
            <a:r>
              <a:rPr lang="en-US" sz="2800" dirty="0" smtClean="0"/>
              <a:t>100 </a:t>
            </a:r>
            <a:r>
              <a:rPr lang="en-US" sz="2800" dirty="0"/>
              <a:t>unique visitors per month</a:t>
            </a:r>
            <a:endParaRPr lang="en-US" sz="2800" dirty="0"/>
          </a:p>
        </p:txBody>
      </p:sp>
      <p:pic>
        <p:nvPicPr>
          <p:cNvPr id="522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495" t="23416" r="46988" b="18449"/>
          <a:stretch/>
        </p:blipFill>
        <p:spPr bwMode="auto">
          <a:xfrm>
            <a:off x="225164" y="1248229"/>
            <a:ext cx="8439865" cy="54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33122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Feedback from the community</a:t>
            </a:r>
            <a:endParaRPr lang="en-US" sz="2800" dirty="0"/>
          </a:p>
        </p:txBody>
      </p:sp>
      <p:sp>
        <p:nvSpPr>
          <p:cNvPr id="3" name="Content Placeholder 2"/>
          <p:cNvSpPr>
            <a:spLocks noGrp="1"/>
          </p:cNvSpPr>
          <p:nvPr>
            <p:ph idx="1"/>
          </p:nvPr>
        </p:nvSpPr>
        <p:spPr>
          <a:xfrm>
            <a:off x="261808" y="1326224"/>
            <a:ext cx="8616721" cy="4894575"/>
          </a:xfrm>
        </p:spPr>
        <p:txBody>
          <a:bodyPr>
            <a:normAutofit fontScale="25000" lnSpcReduction="20000"/>
          </a:bodyPr>
          <a:lstStyle/>
          <a:p>
            <a:pPr marL="0" indent="0">
              <a:buNone/>
            </a:pPr>
            <a:r>
              <a:rPr lang="en-US" altLang="ko-KR" sz="8000" b="1" dirty="0" smtClean="0">
                <a:solidFill>
                  <a:schemeClr val="bg1"/>
                </a:solidFill>
                <a:latin typeface="Arial" charset="0"/>
                <a:ea typeface="Batang" pitchFamily="18" charset="-127"/>
                <a:cs typeface="Arial" charset="0"/>
              </a:rPr>
              <a:t>Super idea. Excellent movie. Best wishes with your novel publishing</a:t>
            </a:r>
            <a:r>
              <a:rPr lang="en-US" altLang="ko-KR" sz="8000" b="1" dirty="0" smtClean="0">
                <a:solidFill>
                  <a:schemeClr val="bg1"/>
                </a:solidFill>
                <a:latin typeface="Arial" charset="0"/>
                <a:ea typeface="Batang" pitchFamily="18" charset="-127"/>
              </a:rPr>
              <a:t> concept.</a:t>
            </a:r>
          </a:p>
          <a:p>
            <a:pPr marL="0" indent="0">
              <a:buNone/>
            </a:pPr>
            <a:r>
              <a:rPr lang="en-US" altLang="ko-KR" sz="6200" dirty="0" smtClean="0">
                <a:solidFill>
                  <a:schemeClr val="bg1"/>
                </a:solidFill>
                <a:latin typeface="Arial" charset="0"/>
                <a:ea typeface="Batang" pitchFamily="18" charset="-127"/>
              </a:rPr>
              <a:t>Thomas D. Pollard, PhD</a:t>
            </a:r>
          </a:p>
          <a:p>
            <a:pPr marL="0" indent="0">
              <a:buNone/>
            </a:pPr>
            <a:r>
              <a:rPr lang="en-US" altLang="ko-KR" sz="6200" dirty="0" smtClean="0">
                <a:solidFill>
                  <a:schemeClr val="bg1"/>
                </a:solidFill>
                <a:latin typeface="Arial" charset="0"/>
                <a:ea typeface="Batang" pitchFamily="18" charset="-127"/>
              </a:rPr>
              <a:t>Professor, Yale University</a:t>
            </a:r>
            <a:endParaRPr lang="en-US" sz="6200" dirty="0" smtClean="0">
              <a:solidFill>
                <a:schemeClr val="bg1"/>
              </a:solidFill>
              <a:latin typeface="Arial" charset="0"/>
            </a:endParaRPr>
          </a:p>
          <a:p>
            <a:pPr marL="0" indent="0"/>
            <a:endParaRPr lang="en-US" sz="8000" b="1" dirty="0" smtClean="0">
              <a:solidFill>
                <a:schemeClr val="bg1"/>
              </a:solidFill>
              <a:latin typeface="Arial" charset="0"/>
            </a:endParaRPr>
          </a:p>
          <a:p>
            <a:pPr marL="0" indent="0">
              <a:buNone/>
            </a:pPr>
            <a:r>
              <a:rPr lang="en-US" altLang="ko-KR" sz="8000" b="1" dirty="0" smtClean="0">
                <a:solidFill>
                  <a:schemeClr val="tx2">
                    <a:lumMod val="40000"/>
                    <a:lumOff val="60000"/>
                  </a:schemeClr>
                </a:solidFill>
                <a:latin typeface="Arial" charset="0"/>
                <a:ea typeface="Batang" pitchFamily="18" charset="-127"/>
              </a:rPr>
              <a:t>I just viewed an excellent little article on your site, and I would like to include it in the reference materials for my course</a:t>
            </a:r>
            <a:r>
              <a:rPr lang="en-US" altLang="ko-KR" sz="8000" b="1" dirty="0" smtClean="0">
                <a:solidFill>
                  <a:schemeClr val="bg1"/>
                </a:solidFill>
                <a:latin typeface="Arial" charset="0"/>
                <a:ea typeface="Batang" pitchFamily="18" charset="-127"/>
              </a:rPr>
              <a:t>.</a:t>
            </a:r>
          </a:p>
          <a:p>
            <a:pPr marL="0" indent="0">
              <a:buNone/>
            </a:pPr>
            <a:r>
              <a:rPr lang="en-US" altLang="ko-KR" sz="6200" dirty="0" smtClean="0">
                <a:solidFill>
                  <a:schemeClr val="bg1"/>
                </a:solidFill>
                <a:latin typeface="Arial" charset="0"/>
                <a:ea typeface="Batang" pitchFamily="18" charset="-127"/>
              </a:rPr>
              <a:t>Moses Goddard, MD</a:t>
            </a:r>
          </a:p>
          <a:p>
            <a:pPr marL="0" indent="0">
              <a:buNone/>
            </a:pPr>
            <a:r>
              <a:rPr lang="en-US" altLang="ko-KR" sz="6200" dirty="0" smtClean="0">
                <a:solidFill>
                  <a:schemeClr val="bg1"/>
                </a:solidFill>
                <a:latin typeface="Arial" charset="0"/>
                <a:ea typeface="Batang" pitchFamily="18" charset="-127"/>
              </a:rPr>
              <a:t>Associate Professor of Surgery, Brown University</a:t>
            </a:r>
          </a:p>
          <a:p>
            <a:pPr marL="0" indent="0">
              <a:buNone/>
            </a:pPr>
            <a:endParaRPr lang="en-US" sz="6200" b="1" dirty="0" smtClean="0">
              <a:solidFill>
                <a:schemeClr val="bg1"/>
              </a:solidFill>
              <a:latin typeface="Arial" charset="0"/>
              <a:ea typeface="Batang" pitchFamily="18" charset="-127"/>
            </a:endParaRPr>
          </a:p>
          <a:p>
            <a:pPr marL="0" indent="0">
              <a:buNone/>
            </a:pPr>
            <a:r>
              <a:rPr lang="en-US" sz="8000" b="1" dirty="0" smtClean="0">
                <a:solidFill>
                  <a:schemeClr val="bg1"/>
                </a:solidFill>
                <a:latin typeface="Arial" charset="0"/>
                <a:ea typeface="Batang" pitchFamily="18" charset="-127"/>
              </a:rPr>
              <a:t>I</a:t>
            </a:r>
            <a:r>
              <a:rPr lang="en-US" sz="8000" b="1" dirty="0" smtClean="0">
                <a:solidFill>
                  <a:schemeClr val="bg1"/>
                </a:solidFill>
                <a:latin typeface="Arial" charset="0"/>
              </a:rPr>
              <a:t>t is a great way of sharing  the kinds of </a:t>
            </a:r>
            <a:r>
              <a:rPr lang="en-US" sz="8000" b="1" dirty="0" smtClean="0">
                <a:solidFill>
                  <a:schemeClr val="tx2">
                    <a:lumMod val="40000"/>
                    <a:lumOff val="60000"/>
                  </a:schemeClr>
                </a:solidFill>
                <a:latin typeface="Arial" charset="0"/>
              </a:rPr>
              <a:t>details that make all the difference but are very hard to put into a printed report.</a:t>
            </a:r>
          </a:p>
          <a:p>
            <a:pPr marL="0" indent="0">
              <a:buNone/>
            </a:pPr>
            <a:r>
              <a:rPr lang="en-US" sz="6200" dirty="0" smtClean="0">
                <a:solidFill>
                  <a:schemeClr val="bg1"/>
                </a:solidFill>
                <a:latin typeface="Arial" charset="0"/>
              </a:rPr>
              <a:t>Helmut Hirsch, PhD, Distinguished Teaching Professor, University at Albany </a:t>
            </a:r>
          </a:p>
          <a:p>
            <a:pPr marL="0" indent="0">
              <a:buNone/>
            </a:pPr>
            <a:endParaRPr lang="en-US" sz="8000" b="1" dirty="0" smtClean="0">
              <a:solidFill>
                <a:schemeClr val="bg1"/>
              </a:solidFill>
              <a:latin typeface="Arial" charset="0"/>
            </a:endParaRPr>
          </a:p>
          <a:p>
            <a:pPr marL="0" indent="0">
              <a:buNone/>
            </a:pPr>
            <a:r>
              <a:rPr lang="en-US" sz="8000" b="1" dirty="0" smtClean="0">
                <a:solidFill>
                  <a:schemeClr val="bg1"/>
                </a:solidFill>
                <a:latin typeface="Arial" charset="0"/>
              </a:rPr>
              <a:t>Thank you for creating and developing such an astounding resource for scientists! This is truly going to rapidly advance progress in all fields of research and the potential applications are endless.</a:t>
            </a:r>
          </a:p>
          <a:p>
            <a:pPr marL="0" indent="0">
              <a:buNone/>
            </a:pPr>
            <a:r>
              <a:rPr lang="en-US" sz="6200" dirty="0" err="1" smtClean="0">
                <a:solidFill>
                  <a:schemeClr val="bg1"/>
                </a:solidFill>
                <a:latin typeface="Arial" charset="0"/>
              </a:rPr>
              <a:t>Lalitha</a:t>
            </a:r>
            <a:r>
              <a:rPr lang="en-US" sz="6200" dirty="0" smtClean="0">
                <a:solidFill>
                  <a:schemeClr val="bg1"/>
                </a:solidFill>
                <a:latin typeface="Arial" charset="0"/>
              </a:rPr>
              <a:t> </a:t>
            </a:r>
            <a:r>
              <a:rPr lang="en-US" sz="6200" dirty="0" err="1" smtClean="0">
                <a:solidFill>
                  <a:schemeClr val="bg1"/>
                </a:solidFill>
                <a:latin typeface="Arial" charset="0"/>
              </a:rPr>
              <a:t>Chandrasekher</a:t>
            </a:r>
            <a:r>
              <a:rPr lang="en-US" sz="6200" dirty="0" smtClean="0">
                <a:solidFill>
                  <a:schemeClr val="bg1"/>
                </a:solidFill>
                <a:latin typeface="Arial" charset="0"/>
              </a:rPr>
              <a:t>, Candidate for PhD Physiology and Biophysics, Georgetown Univ.</a:t>
            </a:r>
            <a:endParaRPr lang="de-DE" sz="6200" dirty="0" smtClean="0">
              <a:solidFill>
                <a:schemeClr val="bg1"/>
              </a:solidFill>
              <a:latin typeface="Arial" charset="0"/>
            </a:endParaRPr>
          </a:p>
          <a:p>
            <a:pPr marL="0" indent="0"/>
            <a:endParaRPr lang="en-US" dirty="0"/>
          </a:p>
        </p:txBody>
      </p:sp>
    </p:spTree>
    <p:extLst>
      <p:ext uri="{BB962C8B-B14F-4D97-AF65-F5344CB8AC3E}">
        <p14:creationId xmlns:p14="http://schemas.microsoft.com/office/powerpoint/2010/main" val="14123622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Users\Moshe\Desktop\What_is_JoVE-1.jpg"/>
          <p:cNvPicPr>
            <a:picLocks noChangeAspect="1" noChangeArrowheads="1"/>
          </p:cNvPicPr>
          <p:nvPr/>
        </p:nvPicPr>
        <p:blipFill>
          <a:blip r:embed="rId2"/>
          <a:srcRect/>
          <a:stretch>
            <a:fillRect/>
          </a:stretch>
        </p:blipFill>
        <p:spPr bwMode="auto">
          <a:xfrm>
            <a:off x="225166" y="1293232"/>
            <a:ext cx="8542316" cy="5431530"/>
          </a:xfrm>
          <a:prstGeom prst="rect">
            <a:avLst/>
          </a:prstGeom>
          <a:noFill/>
        </p:spPr>
      </p:pic>
      <p:sp>
        <p:nvSpPr>
          <p:cNvPr id="6" name="Title 5"/>
          <p:cNvSpPr>
            <a:spLocks noGrp="1"/>
          </p:cNvSpPr>
          <p:nvPr>
            <p:ph type="title"/>
          </p:nvPr>
        </p:nvSpPr>
        <p:spPr/>
        <p:txBody>
          <a:bodyPr>
            <a:noAutofit/>
          </a:bodyPr>
          <a:lstStyle/>
          <a:p>
            <a:pPr algn="ctr"/>
            <a:r>
              <a:rPr lang="en-US" sz="2800" dirty="0" smtClean="0"/>
              <a:t>How it works – </a:t>
            </a:r>
            <a:br>
              <a:rPr lang="en-US" sz="2800" dirty="0" smtClean="0"/>
            </a:br>
            <a:r>
              <a:rPr lang="en-US" sz="2800" dirty="0" smtClean="0"/>
              <a:t>we </a:t>
            </a:r>
            <a:r>
              <a:rPr lang="en-US" sz="2800" dirty="0" smtClean="0"/>
              <a:t>make</a:t>
            </a:r>
            <a:r>
              <a:rPr lang="en-US" sz="2800" dirty="0" smtClean="0"/>
              <a:t> </a:t>
            </a:r>
            <a:r>
              <a:rPr lang="en-US" sz="2800" dirty="0" smtClean="0"/>
              <a:t>your video for you</a:t>
            </a:r>
            <a:endParaRPr lang="en-US" sz="2800" dirty="0"/>
          </a:p>
        </p:txBody>
      </p:sp>
    </p:spTree>
    <p:extLst>
      <p:ext uri="{BB962C8B-B14F-4D97-AF65-F5344CB8AC3E}">
        <p14:creationId xmlns:p14="http://schemas.microsoft.com/office/powerpoint/2010/main" val="413928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808" y="1517515"/>
            <a:ext cx="8424992" cy="4299625"/>
          </a:xfrm>
        </p:spPr>
        <p:txBody>
          <a:bodyPr>
            <a:normAutofit fontScale="77500" lnSpcReduction="20000"/>
          </a:bodyPr>
          <a:lstStyle/>
          <a:p>
            <a:pPr>
              <a:buFont typeface="Arial" pitchFamily="34" charset="0"/>
              <a:buChar char="•"/>
            </a:pPr>
            <a:endParaRPr lang="en-US" dirty="0" smtClean="0">
              <a:solidFill>
                <a:srgbClr val="00B0F0"/>
              </a:solidFill>
            </a:endParaRPr>
          </a:p>
          <a:p>
            <a:pPr>
              <a:buFont typeface="Arial" pitchFamily="34" charset="0"/>
              <a:buChar char="•"/>
            </a:pPr>
            <a:r>
              <a:rPr lang="en-US" dirty="0" smtClean="0">
                <a:solidFill>
                  <a:srgbClr val="00B0F0"/>
                </a:solidFill>
              </a:rPr>
              <a:t>Why </a:t>
            </a:r>
            <a:r>
              <a:rPr lang="en-US" dirty="0" smtClean="0">
                <a:solidFill>
                  <a:srgbClr val="00B0F0"/>
                </a:solidFill>
              </a:rPr>
              <a:t>the traditional </a:t>
            </a:r>
            <a:r>
              <a:rPr lang="en-US" dirty="0" smtClean="0">
                <a:solidFill>
                  <a:srgbClr val="00B0F0"/>
                </a:solidFill>
              </a:rPr>
              <a:t>text format </a:t>
            </a:r>
            <a:r>
              <a:rPr lang="en-US" dirty="0" smtClean="0">
                <a:solidFill>
                  <a:srgbClr val="00B0F0"/>
                </a:solidFill>
              </a:rPr>
              <a:t>is not sufficient anymore</a:t>
            </a:r>
            <a:endParaRPr lang="en-US" dirty="0" smtClean="0">
              <a:solidFill>
                <a:srgbClr val="00B0F0"/>
              </a:solidFill>
            </a:endParaRPr>
          </a:p>
          <a:p>
            <a:pPr>
              <a:buFont typeface="Arial" pitchFamily="34" charset="0"/>
              <a:buChar char="•"/>
            </a:pPr>
            <a:endParaRPr lang="en-US" dirty="0" smtClean="0">
              <a:solidFill>
                <a:srgbClr val="00B0F0"/>
              </a:solidFill>
            </a:endParaRPr>
          </a:p>
          <a:p>
            <a:pPr>
              <a:buFont typeface="Arial" pitchFamily="34" charset="0"/>
              <a:buChar char="•"/>
            </a:pPr>
            <a:r>
              <a:rPr lang="en-US" dirty="0">
                <a:solidFill>
                  <a:srgbClr val="00B0F0"/>
                </a:solidFill>
              </a:rPr>
              <a:t>P</a:t>
            </a:r>
            <a:r>
              <a:rPr lang="en-US" dirty="0" smtClean="0">
                <a:solidFill>
                  <a:srgbClr val="00B0F0"/>
                </a:solidFill>
              </a:rPr>
              <a:t>eer reviewed </a:t>
            </a:r>
            <a:r>
              <a:rPr lang="en-US" b="1" dirty="0" smtClean="0">
                <a:solidFill>
                  <a:srgbClr val="FF0000"/>
                </a:solidFill>
              </a:rPr>
              <a:t>video</a:t>
            </a:r>
            <a:r>
              <a:rPr lang="en-US" dirty="0" smtClean="0">
                <a:solidFill>
                  <a:srgbClr val="00B0F0"/>
                </a:solidFill>
              </a:rPr>
              <a:t> journal as a solution</a:t>
            </a:r>
          </a:p>
          <a:p>
            <a:pPr>
              <a:buFont typeface="Arial" pitchFamily="34" charset="0"/>
              <a:buChar char="•"/>
            </a:pPr>
            <a:endParaRPr lang="en-US" dirty="0" smtClean="0">
              <a:solidFill>
                <a:srgbClr val="00B0F0"/>
              </a:solidFill>
            </a:endParaRPr>
          </a:p>
          <a:p>
            <a:pPr>
              <a:buFont typeface="Arial" pitchFamily="34" charset="0"/>
              <a:buChar char="•"/>
            </a:pPr>
            <a:r>
              <a:rPr lang="en-US" dirty="0" smtClean="0">
                <a:solidFill>
                  <a:srgbClr val="00B0F0"/>
                </a:solidFill>
              </a:rPr>
              <a:t>How to b</a:t>
            </a:r>
            <a:r>
              <a:rPr lang="en-US" dirty="0" smtClean="0">
                <a:solidFill>
                  <a:srgbClr val="00B0F0"/>
                </a:solidFill>
              </a:rPr>
              <a:t>uilding </a:t>
            </a:r>
            <a:r>
              <a:rPr lang="en-US" dirty="0" smtClean="0">
                <a:solidFill>
                  <a:srgbClr val="00B0F0"/>
                </a:solidFill>
              </a:rPr>
              <a:t>a viable </a:t>
            </a:r>
            <a:r>
              <a:rPr lang="en-US" dirty="0" smtClean="0">
                <a:solidFill>
                  <a:srgbClr val="00B0F0"/>
                </a:solidFill>
              </a:rPr>
              <a:t>and sustainable video journal</a:t>
            </a:r>
          </a:p>
          <a:p>
            <a:pPr>
              <a:buFont typeface="Arial" pitchFamily="34" charset="0"/>
              <a:buChar char="•"/>
            </a:pPr>
            <a:endParaRPr lang="en-US" dirty="0">
              <a:solidFill>
                <a:srgbClr val="00B0F0"/>
              </a:solidFill>
            </a:endParaRPr>
          </a:p>
          <a:p>
            <a:pPr>
              <a:buFont typeface="Arial" pitchFamily="34" charset="0"/>
              <a:buChar char="•"/>
            </a:pPr>
            <a:r>
              <a:rPr lang="en-US" dirty="0" smtClean="0">
                <a:solidFill>
                  <a:srgbClr val="00B0F0"/>
                </a:solidFill>
              </a:rPr>
              <a:t>Why YouTube does not work for science communication</a:t>
            </a:r>
            <a:endParaRPr lang="en-US" dirty="0" smtClean="0">
              <a:solidFill>
                <a:srgbClr val="00B0F0"/>
              </a:solidFill>
            </a:endParaRPr>
          </a:p>
          <a:p>
            <a:pPr marL="0" indent="0">
              <a:buNone/>
            </a:pPr>
            <a:endParaRPr lang="en-US" dirty="0" smtClean="0">
              <a:solidFill>
                <a:srgbClr val="00B0F0"/>
              </a:solidFill>
            </a:endParaRPr>
          </a:p>
          <a:p>
            <a:pPr>
              <a:buFont typeface="Arial" pitchFamily="34" charset="0"/>
              <a:buChar char="•"/>
            </a:pPr>
            <a:r>
              <a:rPr lang="en-US" dirty="0" smtClean="0">
                <a:solidFill>
                  <a:srgbClr val="00B0F0"/>
                </a:solidFill>
              </a:rPr>
              <a:t>Current </a:t>
            </a:r>
            <a:r>
              <a:rPr lang="en-US" dirty="0" smtClean="0">
                <a:solidFill>
                  <a:srgbClr val="00B0F0"/>
                </a:solidFill>
              </a:rPr>
              <a:t>status of video publication: </a:t>
            </a:r>
            <a:r>
              <a:rPr lang="en-US" dirty="0" smtClean="0">
                <a:solidFill>
                  <a:srgbClr val="00B0F0"/>
                </a:solidFill>
              </a:rPr>
              <a:t>acceptance in the scientific and librarian community</a:t>
            </a:r>
          </a:p>
          <a:p>
            <a:pPr>
              <a:buFont typeface="Arial" pitchFamily="34" charset="0"/>
              <a:buChar char="•"/>
            </a:pPr>
            <a:endParaRPr lang="en-US" dirty="0" smtClean="0">
              <a:solidFill>
                <a:srgbClr val="00B0F0"/>
              </a:solidFill>
            </a:endParaRPr>
          </a:p>
          <a:p>
            <a:pPr>
              <a:buNone/>
            </a:pPr>
            <a:endParaRPr lang="en-US" dirty="0" smtClean="0">
              <a:solidFill>
                <a:srgbClr val="00B0F0"/>
              </a:solidFill>
            </a:endParaRPr>
          </a:p>
          <a:p>
            <a:pPr>
              <a:buFontTx/>
              <a:buChar char="-"/>
            </a:pPr>
            <a:endParaRPr lang="en-US" dirty="0" smtClean="0">
              <a:solidFill>
                <a:srgbClr val="00B0F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Video production process</a:t>
            </a:r>
            <a:endParaRPr lang="en-US" sz="2800" dirty="0"/>
          </a:p>
        </p:txBody>
      </p:sp>
      <p:grpSp>
        <p:nvGrpSpPr>
          <p:cNvPr id="22" name="Group 18"/>
          <p:cNvGrpSpPr>
            <a:grpSpLocks/>
          </p:cNvGrpSpPr>
          <p:nvPr/>
        </p:nvGrpSpPr>
        <p:grpSpPr bwMode="auto">
          <a:xfrm>
            <a:off x="803783" y="1901316"/>
            <a:ext cx="1508125" cy="1539875"/>
            <a:chOff x="111125" y="2477202"/>
            <a:chExt cx="1508125" cy="1539173"/>
          </a:xfrm>
        </p:grpSpPr>
        <p:sp>
          <p:nvSpPr>
            <p:cNvPr id="23" name="Oval 22"/>
            <p:cNvSpPr>
              <a:spLocks noChangeArrowheads="1"/>
            </p:cNvSpPr>
            <p:nvPr/>
          </p:nvSpPr>
          <p:spPr bwMode="auto">
            <a:xfrm>
              <a:off x="111125" y="2477202"/>
              <a:ext cx="1508125" cy="1539173"/>
            </a:xfrm>
            <a:prstGeom prst="ellipse">
              <a:avLst/>
            </a:prstGeom>
            <a:solidFill>
              <a:schemeClr val="bg1"/>
            </a:solidFill>
            <a:ln w="9525">
              <a:solidFill>
                <a:srgbClr val="4A7EBB"/>
              </a:solid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24" name="Picture 22" descr="C:\Users\Matthew\Documents\JoVE\brosure design\computericons01.jpg"/>
            <p:cNvPicPr>
              <a:picLocks noChangeAspect="1" noChangeArrowheads="1"/>
            </p:cNvPicPr>
            <p:nvPr/>
          </p:nvPicPr>
          <p:blipFill>
            <a:blip r:embed="rId3"/>
            <a:srcRect/>
            <a:stretch>
              <a:fillRect/>
            </a:stretch>
          </p:blipFill>
          <p:spPr bwMode="auto">
            <a:xfrm>
              <a:off x="473589" y="2935138"/>
              <a:ext cx="783197" cy="623300"/>
            </a:xfrm>
            <a:prstGeom prst="rect">
              <a:avLst/>
            </a:prstGeom>
            <a:noFill/>
            <a:ln w="9525">
              <a:noFill/>
              <a:miter lim="800000"/>
              <a:headEnd/>
              <a:tailEnd/>
            </a:ln>
          </p:spPr>
        </p:pic>
      </p:grpSp>
      <p:grpSp>
        <p:nvGrpSpPr>
          <p:cNvPr id="25" name="Group 19"/>
          <p:cNvGrpSpPr>
            <a:grpSpLocks/>
          </p:cNvGrpSpPr>
          <p:nvPr/>
        </p:nvGrpSpPr>
        <p:grpSpPr bwMode="auto">
          <a:xfrm>
            <a:off x="2865438" y="1958466"/>
            <a:ext cx="1508125" cy="1539875"/>
            <a:chOff x="2279650" y="2534352"/>
            <a:chExt cx="1508125" cy="1539173"/>
          </a:xfrm>
        </p:grpSpPr>
        <p:sp>
          <p:nvSpPr>
            <p:cNvPr id="26" name="Oval 25"/>
            <p:cNvSpPr>
              <a:spLocks noChangeArrowheads="1"/>
            </p:cNvSpPr>
            <p:nvPr/>
          </p:nvSpPr>
          <p:spPr bwMode="auto">
            <a:xfrm>
              <a:off x="2279650" y="2534352"/>
              <a:ext cx="1508125" cy="1539173"/>
            </a:xfrm>
            <a:prstGeom prst="ellipse">
              <a:avLst/>
            </a:prstGeom>
            <a:solidFill>
              <a:schemeClr val="bg1"/>
            </a:solidFill>
            <a:ln w="9525">
              <a:solidFill>
                <a:srgbClr val="4A7EBB"/>
              </a:solid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27" name="Picture 23" descr="C:\Users\Matthew\Documents\JoVE\brosure design\film_slate_26.jpg"/>
            <p:cNvPicPr>
              <a:picLocks noChangeAspect="1" noChangeArrowheads="1"/>
            </p:cNvPicPr>
            <p:nvPr/>
          </p:nvPicPr>
          <p:blipFill>
            <a:blip r:embed="rId4"/>
            <a:srcRect/>
            <a:stretch>
              <a:fillRect/>
            </a:stretch>
          </p:blipFill>
          <p:spPr bwMode="auto">
            <a:xfrm>
              <a:off x="2669038" y="2913019"/>
              <a:ext cx="729348" cy="781839"/>
            </a:xfrm>
            <a:prstGeom prst="rect">
              <a:avLst/>
            </a:prstGeom>
            <a:noFill/>
            <a:ln w="9525">
              <a:noFill/>
              <a:miter lim="800000"/>
              <a:headEnd/>
              <a:tailEnd/>
            </a:ln>
          </p:spPr>
        </p:pic>
      </p:grpSp>
      <p:grpSp>
        <p:nvGrpSpPr>
          <p:cNvPr id="28" name="Group 20"/>
          <p:cNvGrpSpPr>
            <a:grpSpLocks/>
          </p:cNvGrpSpPr>
          <p:nvPr/>
        </p:nvGrpSpPr>
        <p:grpSpPr bwMode="auto">
          <a:xfrm>
            <a:off x="4764088" y="1879091"/>
            <a:ext cx="1508125" cy="1539875"/>
            <a:chOff x="4041775" y="2454977"/>
            <a:chExt cx="1508125" cy="1539173"/>
          </a:xfrm>
        </p:grpSpPr>
        <p:sp>
          <p:nvSpPr>
            <p:cNvPr id="29" name="Oval 28"/>
            <p:cNvSpPr>
              <a:spLocks noChangeArrowheads="1"/>
            </p:cNvSpPr>
            <p:nvPr/>
          </p:nvSpPr>
          <p:spPr bwMode="auto">
            <a:xfrm>
              <a:off x="4041775" y="2454977"/>
              <a:ext cx="1508125" cy="1539173"/>
            </a:xfrm>
            <a:prstGeom prst="ellipse">
              <a:avLst/>
            </a:prstGeom>
            <a:solidFill>
              <a:schemeClr val="bg1"/>
            </a:solidFill>
            <a:ln w="9525">
              <a:solidFill>
                <a:srgbClr val="4A7EBB"/>
              </a:solid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nvGrpSpPr>
            <p:cNvPr id="30" name="Group 13"/>
            <p:cNvGrpSpPr>
              <a:grpSpLocks/>
            </p:cNvGrpSpPr>
            <p:nvPr/>
          </p:nvGrpSpPr>
          <p:grpSpPr bwMode="auto">
            <a:xfrm>
              <a:off x="4226934" y="2823297"/>
              <a:ext cx="1137806" cy="802533"/>
              <a:chOff x="3565532" y="2683577"/>
              <a:chExt cx="1137806" cy="802533"/>
            </a:xfrm>
          </p:grpSpPr>
          <p:pic>
            <p:nvPicPr>
              <p:cNvPr id="31" name="Picture 25" descr="C:\Users\Matthew\Documents\JoVE\brosure design\film-reel-01.jpg"/>
              <p:cNvPicPr>
                <a:picLocks noChangeAspect="1" noChangeArrowheads="1"/>
              </p:cNvPicPr>
              <p:nvPr/>
            </p:nvPicPr>
            <p:blipFill>
              <a:blip r:embed="rId5"/>
              <a:srcRect/>
              <a:stretch>
                <a:fillRect/>
              </a:stretch>
            </p:blipFill>
            <p:spPr bwMode="auto">
              <a:xfrm>
                <a:off x="3565532" y="2880876"/>
                <a:ext cx="806674" cy="605234"/>
              </a:xfrm>
              <a:prstGeom prst="rect">
                <a:avLst/>
              </a:prstGeom>
              <a:noFill/>
              <a:ln w="9525">
                <a:noFill/>
                <a:miter lim="800000"/>
                <a:headEnd/>
                <a:tailEnd/>
              </a:ln>
            </p:spPr>
          </p:pic>
          <p:pic>
            <p:nvPicPr>
              <p:cNvPr id="32" name="Picture 24" descr="C:\Users\Matthew\Documents\JoVE\brosure design\magnifying glass copy.png"/>
              <p:cNvPicPr>
                <a:picLocks noChangeAspect="1" noChangeArrowheads="1"/>
              </p:cNvPicPr>
              <p:nvPr/>
            </p:nvPicPr>
            <p:blipFill>
              <a:blip r:embed="rId6"/>
              <a:srcRect/>
              <a:stretch>
                <a:fillRect/>
              </a:stretch>
            </p:blipFill>
            <p:spPr bwMode="auto">
              <a:xfrm>
                <a:off x="4041074" y="2683577"/>
                <a:ext cx="662264" cy="394598"/>
              </a:xfrm>
              <a:prstGeom prst="rect">
                <a:avLst/>
              </a:prstGeom>
              <a:noFill/>
              <a:ln w="9525">
                <a:noFill/>
                <a:miter lim="800000"/>
                <a:headEnd/>
                <a:tailEnd/>
              </a:ln>
            </p:spPr>
          </p:pic>
        </p:grpSp>
      </p:grpSp>
      <p:sp>
        <p:nvSpPr>
          <p:cNvPr id="34" name="Oval 33"/>
          <p:cNvSpPr>
            <a:spLocks noChangeArrowheads="1"/>
          </p:cNvSpPr>
          <p:nvPr/>
        </p:nvSpPr>
        <p:spPr bwMode="auto">
          <a:xfrm>
            <a:off x="6661150" y="1894966"/>
            <a:ext cx="1508125" cy="1539875"/>
          </a:xfrm>
          <a:prstGeom prst="ellipse">
            <a:avLst/>
          </a:prstGeom>
          <a:solidFill>
            <a:schemeClr val="bg1"/>
          </a:solidFill>
          <a:ln w="9525">
            <a:solidFill>
              <a:srgbClr val="4A7EBB"/>
            </a:solid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graphicFrame>
        <p:nvGraphicFramePr>
          <p:cNvPr id="36" name="Diagram 10"/>
          <p:cNvGraphicFramePr/>
          <p:nvPr>
            <p:extLst>
              <p:ext uri="{D42A27DB-BD31-4B8C-83A1-F6EECF244321}">
                <p14:modId xmlns:p14="http://schemas.microsoft.com/office/powerpoint/2010/main" val="3729478898"/>
              </p:ext>
            </p:extLst>
          </p:nvPr>
        </p:nvGraphicFramePr>
        <p:xfrm>
          <a:off x="225166" y="3810860"/>
          <a:ext cx="8259324" cy="2387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944614124"/>
              </p:ext>
            </p:extLst>
          </p:nvPr>
        </p:nvGraphicFramePr>
        <p:xfrm>
          <a:off x="6874952" y="2247579"/>
          <a:ext cx="1080520" cy="719896"/>
        </p:xfrm>
        <a:graphic>
          <a:graphicData uri="http://schemas.openxmlformats.org/presentationml/2006/ole">
            <mc:AlternateContent xmlns:mc="http://schemas.openxmlformats.org/markup-compatibility/2006">
              <mc:Choice xmlns:v="urn:schemas-microsoft-com:vml" Requires="v">
                <p:oleObj spid="_x0000_s47211" name="Bitmap Image" r:id="rId12" imgW="6373115" imgH="4247619" progId="Paint.Picture">
                  <p:embed/>
                </p:oleObj>
              </mc:Choice>
              <mc:Fallback>
                <p:oleObj name="Bitmap Image" r:id="rId12" imgW="6373115" imgH="4247619" progId="Paint.Picture">
                  <p:embed/>
                  <p:pic>
                    <p:nvPicPr>
                      <p:cNvPr id="0"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74952" y="2247579"/>
                        <a:ext cx="1080520" cy="71989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9837015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Videographer Network</a:t>
            </a:r>
            <a:endParaRPr lang="en-US" sz="2800" dirty="0"/>
          </a:p>
        </p:txBody>
      </p:sp>
      <p:sp>
        <p:nvSpPr>
          <p:cNvPr id="6" name="Text Box 10"/>
          <p:cNvSpPr txBox="1">
            <a:spLocks noChangeArrowheads="1"/>
          </p:cNvSpPr>
          <p:nvPr/>
        </p:nvSpPr>
        <p:spPr bwMode="auto">
          <a:xfrm>
            <a:off x="457200" y="5323648"/>
            <a:ext cx="8229600" cy="978729"/>
          </a:xfrm>
          <a:prstGeom prst="rect">
            <a:avLst/>
          </a:prstGeom>
          <a:noFill/>
          <a:ln w="25400">
            <a:noFill/>
            <a:miter lim="800000"/>
            <a:headEnd/>
            <a:tailEnd/>
          </a:ln>
        </p:spPr>
        <p:txBody>
          <a:bodyPr>
            <a:spAutoFit/>
          </a:bodyPr>
          <a:lstStyle/>
          <a:p>
            <a:pPr>
              <a:spcBef>
                <a:spcPct val="20000"/>
              </a:spcBef>
            </a:pPr>
            <a:r>
              <a:rPr lang="de-DE" sz="1800" dirty="0" smtClean="0">
                <a:solidFill>
                  <a:schemeClr val="bg1"/>
                </a:solidFill>
                <a:latin typeface="Arial" charset="0"/>
                <a:cs typeface="Arial" charset="0"/>
              </a:rPr>
              <a:t>Countries covered:  </a:t>
            </a:r>
            <a:r>
              <a:rPr lang="de-DE" sz="1800" dirty="0">
                <a:solidFill>
                  <a:schemeClr val="bg1"/>
                </a:solidFill>
                <a:latin typeface="Arial" charset="0"/>
                <a:cs typeface="Arial" charset="0"/>
              </a:rPr>
              <a:t>USA, UK, Canada, Germany, </a:t>
            </a:r>
            <a:r>
              <a:rPr lang="de-DE" sz="1800" dirty="0" smtClean="0">
                <a:solidFill>
                  <a:schemeClr val="bg1"/>
                </a:solidFill>
                <a:latin typeface="Arial" charset="0"/>
                <a:cs typeface="Arial" charset="0"/>
              </a:rPr>
              <a:t>Holland, Austria, Switzerland, Sweden</a:t>
            </a:r>
            <a:r>
              <a:rPr lang="de-DE" sz="1800" dirty="0">
                <a:solidFill>
                  <a:schemeClr val="bg1"/>
                </a:solidFill>
                <a:latin typeface="Arial" charset="0"/>
                <a:cs typeface="Arial" charset="0"/>
              </a:rPr>
              <a:t>, </a:t>
            </a:r>
            <a:r>
              <a:rPr lang="de-DE" dirty="0" smtClean="0">
                <a:solidFill>
                  <a:schemeClr val="bg1"/>
                </a:solidFill>
                <a:latin typeface="Arial" charset="0"/>
                <a:cs typeface="Arial" charset="0"/>
              </a:rPr>
              <a:t>Denmark, </a:t>
            </a:r>
            <a:r>
              <a:rPr lang="de-DE" sz="1800" dirty="0" smtClean="0">
                <a:solidFill>
                  <a:schemeClr val="bg1"/>
                </a:solidFill>
                <a:latin typeface="Arial" charset="0"/>
                <a:cs typeface="Arial" charset="0"/>
              </a:rPr>
              <a:t>Israel</a:t>
            </a:r>
            <a:r>
              <a:rPr lang="de-DE" sz="1800" dirty="0">
                <a:solidFill>
                  <a:schemeClr val="bg1"/>
                </a:solidFill>
                <a:latin typeface="Arial" charset="0"/>
                <a:cs typeface="Arial" charset="0"/>
              </a:rPr>
              <a:t>, Japan and </a:t>
            </a:r>
            <a:r>
              <a:rPr lang="de-DE" sz="1800" dirty="0" smtClean="0">
                <a:solidFill>
                  <a:schemeClr val="bg1"/>
                </a:solidFill>
                <a:latin typeface="Arial" charset="0"/>
                <a:cs typeface="Arial" charset="0"/>
              </a:rPr>
              <a:t>Australia</a:t>
            </a:r>
          </a:p>
          <a:p>
            <a:pPr>
              <a:spcBef>
                <a:spcPct val="20000"/>
              </a:spcBef>
            </a:pPr>
            <a:endParaRPr lang="de-DE" sz="1800" dirty="0">
              <a:solidFill>
                <a:schemeClr val="bg1"/>
              </a:solidFill>
              <a:latin typeface="Arial" charset="0"/>
              <a:cs typeface="Arial" charset="0"/>
            </a:endParaRPr>
          </a:p>
        </p:txBody>
      </p:sp>
      <p:graphicFrame>
        <p:nvGraphicFramePr>
          <p:cNvPr id="8" name="Object 5"/>
          <p:cNvGraphicFramePr>
            <a:graphicFrameLocks noChangeAspect="1"/>
          </p:cNvGraphicFramePr>
          <p:nvPr/>
        </p:nvGraphicFramePr>
        <p:xfrm>
          <a:off x="838200" y="1378770"/>
          <a:ext cx="6315075" cy="3533775"/>
        </p:xfrm>
        <a:graphic>
          <a:graphicData uri="http://schemas.openxmlformats.org/presentationml/2006/ole">
            <mc:AlternateContent xmlns:mc="http://schemas.openxmlformats.org/markup-compatibility/2006">
              <mc:Choice xmlns:v="urn:schemas-microsoft-com:vml" Requires="v">
                <p:oleObj spid="_x0000_s48234" name="Bitmap Image" r:id="rId3" imgW="6314286" imgH="3533333" progId="Paint.Picture">
                  <p:embed/>
                </p:oleObj>
              </mc:Choice>
              <mc:Fallback>
                <p:oleObj name="Bitmap Image" r:id="rId3" imgW="6314286" imgH="3533333"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378770"/>
                        <a:ext cx="6315075" cy="3533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Oval 6"/>
          <p:cNvSpPr>
            <a:spLocks noChangeArrowheads="1"/>
          </p:cNvSpPr>
          <p:nvPr/>
        </p:nvSpPr>
        <p:spPr bwMode="auto">
          <a:xfrm>
            <a:off x="6553200" y="2714625"/>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0" name="Oval 7"/>
          <p:cNvSpPr>
            <a:spLocks noChangeArrowheads="1"/>
          </p:cNvSpPr>
          <p:nvPr/>
        </p:nvSpPr>
        <p:spPr bwMode="auto">
          <a:xfrm>
            <a:off x="6477000" y="2181225"/>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1" name="Oval 8"/>
          <p:cNvSpPr>
            <a:spLocks noChangeArrowheads="1"/>
          </p:cNvSpPr>
          <p:nvPr/>
        </p:nvSpPr>
        <p:spPr bwMode="auto">
          <a:xfrm>
            <a:off x="6477000" y="3019425"/>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2" name="Oval 9"/>
          <p:cNvSpPr>
            <a:spLocks noChangeArrowheads="1"/>
          </p:cNvSpPr>
          <p:nvPr/>
        </p:nvSpPr>
        <p:spPr bwMode="auto">
          <a:xfrm>
            <a:off x="6858000" y="2486025"/>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3" name="Oval 10"/>
          <p:cNvSpPr>
            <a:spLocks noChangeArrowheads="1"/>
          </p:cNvSpPr>
          <p:nvPr/>
        </p:nvSpPr>
        <p:spPr bwMode="auto">
          <a:xfrm>
            <a:off x="3810000" y="4391025"/>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4" name="Oval 11"/>
          <p:cNvSpPr>
            <a:spLocks noChangeArrowheads="1"/>
          </p:cNvSpPr>
          <p:nvPr/>
        </p:nvSpPr>
        <p:spPr bwMode="auto">
          <a:xfrm>
            <a:off x="5562600" y="4162425"/>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5" name="Oval 12"/>
          <p:cNvSpPr>
            <a:spLocks noChangeArrowheads="1"/>
          </p:cNvSpPr>
          <p:nvPr/>
        </p:nvSpPr>
        <p:spPr bwMode="auto">
          <a:xfrm>
            <a:off x="1295400" y="3324225"/>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6" name="Oval 13"/>
          <p:cNvSpPr>
            <a:spLocks noChangeArrowheads="1"/>
          </p:cNvSpPr>
          <p:nvPr/>
        </p:nvSpPr>
        <p:spPr bwMode="auto">
          <a:xfrm>
            <a:off x="1295400" y="2028825"/>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7" name="Oval 14"/>
          <p:cNvSpPr>
            <a:spLocks noChangeArrowheads="1"/>
          </p:cNvSpPr>
          <p:nvPr/>
        </p:nvSpPr>
        <p:spPr bwMode="auto">
          <a:xfrm>
            <a:off x="4800600" y="2562225"/>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8" name="Oval 15"/>
          <p:cNvSpPr>
            <a:spLocks noChangeArrowheads="1"/>
          </p:cNvSpPr>
          <p:nvPr/>
        </p:nvSpPr>
        <p:spPr bwMode="auto">
          <a:xfrm>
            <a:off x="5791200" y="2867025"/>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9" name="Oval 16"/>
          <p:cNvSpPr>
            <a:spLocks noChangeArrowheads="1"/>
          </p:cNvSpPr>
          <p:nvPr/>
        </p:nvSpPr>
        <p:spPr bwMode="auto">
          <a:xfrm>
            <a:off x="5486400" y="3019425"/>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20" name="Oval 17"/>
          <p:cNvSpPr>
            <a:spLocks noChangeArrowheads="1"/>
          </p:cNvSpPr>
          <p:nvPr/>
        </p:nvSpPr>
        <p:spPr bwMode="auto">
          <a:xfrm>
            <a:off x="1066800" y="1571625"/>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21" name="Oval 18"/>
          <p:cNvSpPr>
            <a:spLocks noChangeArrowheads="1"/>
          </p:cNvSpPr>
          <p:nvPr/>
        </p:nvSpPr>
        <p:spPr bwMode="auto">
          <a:xfrm>
            <a:off x="1828800" y="4010025"/>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22" name="Oval 19"/>
          <p:cNvSpPr>
            <a:spLocks noChangeArrowheads="1"/>
          </p:cNvSpPr>
          <p:nvPr/>
        </p:nvSpPr>
        <p:spPr bwMode="auto">
          <a:xfrm>
            <a:off x="4343400" y="2790825"/>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23" name="Oval 20"/>
          <p:cNvSpPr>
            <a:spLocks noChangeArrowheads="1"/>
          </p:cNvSpPr>
          <p:nvPr/>
        </p:nvSpPr>
        <p:spPr bwMode="auto">
          <a:xfrm>
            <a:off x="2438400" y="3095625"/>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24" name="Oval 21"/>
          <p:cNvSpPr>
            <a:spLocks noChangeArrowheads="1"/>
          </p:cNvSpPr>
          <p:nvPr/>
        </p:nvSpPr>
        <p:spPr bwMode="auto">
          <a:xfrm>
            <a:off x="5943600" y="2409825"/>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25" name="Oval 22"/>
          <p:cNvSpPr>
            <a:spLocks noChangeArrowheads="1"/>
          </p:cNvSpPr>
          <p:nvPr/>
        </p:nvSpPr>
        <p:spPr bwMode="auto">
          <a:xfrm>
            <a:off x="5029200" y="3705225"/>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26" name="Oval 23"/>
          <p:cNvSpPr>
            <a:spLocks noChangeArrowheads="1"/>
          </p:cNvSpPr>
          <p:nvPr/>
        </p:nvSpPr>
        <p:spPr bwMode="auto">
          <a:xfrm>
            <a:off x="5410200" y="3857625"/>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27" name="Oval 24"/>
          <p:cNvSpPr>
            <a:spLocks noChangeArrowheads="1"/>
          </p:cNvSpPr>
          <p:nvPr/>
        </p:nvSpPr>
        <p:spPr bwMode="auto">
          <a:xfrm>
            <a:off x="1828800" y="3781425"/>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28" name="Oval 25"/>
          <p:cNvSpPr>
            <a:spLocks noChangeArrowheads="1"/>
          </p:cNvSpPr>
          <p:nvPr/>
        </p:nvSpPr>
        <p:spPr bwMode="auto">
          <a:xfrm>
            <a:off x="6172200" y="3200400"/>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29" name="Oval 26"/>
          <p:cNvSpPr>
            <a:spLocks noChangeArrowheads="1"/>
          </p:cNvSpPr>
          <p:nvPr/>
        </p:nvSpPr>
        <p:spPr bwMode="auto">
          <a:xfrm>
            <a:off x="4953000" y="2895600"/>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31" name="Oval 10"/>
          <p:cNvSpPr>
            <a:spLocks noChangeArrowheads="1"/>
          </p:cNvSpPr>
          <p:nvPr/>
        </p:nvSpPr>
        <p:spPr bwMode="auto">
          <a:xfrm>
            <a:off x="4114800" y="4038600"/>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32" name="Oval 10"/>
          <p:cNvSpPr>
            <a:spLocks noChangeArrowheads="1"/>
          </p:cNvSpPr>
          <p:nvPr/>
        </p:nvSpPr>
        <p:spPr bwMode="auto">
          <a:xfrm>
            <a:off x="6019800" y="3733800"/>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33" name="Oval 10"/>
          <p:cNvSpPr>
            <a:spLocks noChangeArrowheads="1"/>
          </p:cNvSpPr>
          <p:nvPr/>
        </p:nvSpPr>
        <p:spPr bwMode="auto">
          <a:xfrm>
            <a:off x="4419600" y="2209800"/>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34" name="Oval 10"/>
          <p:cNvSpPr>
            <a:spLocks noChangeArrowheads="1"/>
          </p:cNvSpPr>
          <p:nvPr/>
        </p:nvSpPr>
        <p:spPr bwMode="auto">
          <a:xfrm>
            <a:off x="2438400" y="3962400"/>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35" name="Oval 10"/>
          <p:cNvSpPr>
            <a:spLocks noChangeArrowheads="1"/>
          </p:cNvSpPr>
          <p:nvPr/>
        </p:nvSpPr>
        <p:spPr bwMode="auto">
          <a:xfrm>
            <a:off x="3124200" y="3200400"/>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36" name="Oval 10"/>
          <p:cNvSpPr>
            <a:spLocks noChangeArrowheads="1"/>
          </p:cNvSpPr>
          <p:nvPr/>
        </p:nvSpPr>
        <p:spPr bwMode="auto">
          <a:xfrm>
            <a:off x="4800600" y="3276600"/>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Tree>
    <p:extLst>
      <p:ext uri="{BB962C8B-B14F-4D97-AF65-F5344CB8AC3E}">
        <p14:creationId xmlns:p14="http://schemas.microsoft.com/office/powerpoint/2010/main" val="11858650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B</a:t>
            </a:r>
            <a:r>
              <a:rPr lang="en-US" dirty="0" smtClean="0"/>
              <a:t>usiness </a:t>
            </a:r>
            <a:r>
              <a:rPr lang="en-US" dirty="0"/>
              <a:t>m</a:t>
            </a:r>
            <a:r>
              <a:rPr lang="en-US" dirty="0" smtClean="0"/>
              <a:t>odel – how to make video journal sustainable</a:t>
            </a:r>
            <a:endParaRPr lang="en-US" dirty="0"/>
          </a:p>
        </p:txBody>
      </p:sp>
      <p:sp>
        <p:nvSpPr>
          <p:cNvPr id="6" name="Text Box 8"/>
          <p:cNvSpPr txBox="1">
            <a:spLocks noChangeArrowheads="1"/>
          </p:cNvSpPr>
          <p:nvPr/>
        </p:nvSpPr>
        <p:spPr bwMode="auto">
          <a:xfrm>
            <a:off x="5689600" y="2124989"/>
            <a:ext cx="2125472" cy="400110"/>
          </a:xfrm>
          <a:prstGeom prst="rect">
            <a:avLst/>
          </a:prstGeom>
          <a:solidFill>
            <a:schemeClr val="tx2">
              <a:lumMod val="60000"/>
              <a:lumOff val="40000"/>
            </a:schemeClr>
          </a:solidFill>
          <a:ln w="25400">
            <a:solidFill>
              <a:srgbClr val="000099"/>
            </a:solidFill>
            <a:miter lim="800000"/>
            <a:headEnd/>
            <a:tailEnd/>
          </a:ln>
        </p:spPr>
        <p:txBody>
          <a:bodyPr wrap="square">
            <a:spAutoFit/>
          </a:bodyPr>
          <a:lstStyle/>
          <a:p>
            <a:pPr algn="ctr">
              <a:spcBef>
                <a:spcPct val="50000"/>
              </a:spcBef>
            </a:pPr>
            <a:r>
              <a:rPr lang="de-DE" sz="2000" dirty="0">
                <a:solidFill>
                  <a:schemeClr val="bg1"/>
                </a:solidFill>
                <a:latin typeface="+mj-lt"/>
                <a:cs typeface="Arial" charset="0"/>
              </a:rPr>
              <a:t>S</a:t>
            </a:r>
            <a:r>
              <a:rPr lang="de-DE" sz="2000" dirty="0" smtClean="0">
                <a:solidFill>
                  <a:schemeClr val="bg1"/>
                </a:solidFill>
                <a:latin typeface="+mj-lt"/>
                <a:cs typeface="Arial" charset="0"/>
              </a:rPr>
              <a:t>cientists</a:t>
            </a:r>
            <a:endParaRPr lang="de-DE" sz="2000" dirty="0">
              <a:solidFill>
                <a:schemeClr val="bg1"/>
              </a:solidFill>
              <a:latin typeface="+mj-lt"/>
              <a:cs typeface="Arial" charset="0"/>
            </a:endParaRPr>
          </a:p>
        </p:txBody>
      </p:sp>
      <p:sp>
        <p:nvSpPr>
          <p:cNvPr id="7" name="Text Box 16"/>
          <p:cNvSpPr txBox="1">
            <a:spLocks noChangeArrowheads="1"/>
          </p:cNvSpPr>
          <p:nvPr/>
        </p:nvSpPr>
        <p:spPr bwMode="auto">
          <a:xfrm>
            <a:off x="3265707" y="3049704"/>
            <a:ext cx="457200" cy="396875"/>
          </a:xfrm>
          <a:prstGeom prst="rect">
            <a:avLst/>
          </a:prstGeom>
          <a:noFill/>
          <a:ln w="9525">
            <a:noFill/>
            <a:miter lim="800000"/>
            <a:headEnd/>
            <a:tailEnd/>
          </a:ln>
        </p:spPr>
        <p:txBody>
          <a:bodyPr>
            <a:spAutoFit/>
          </a:bodyPr>
          <a:lstStyle/>
          <a:p>
            <a:pPr>
              <a:spcBef>
                <a:spcPct val="50000"/>
              </a:spcBef>
            </a:pPr>
            <a:r>
              <a:rPr lang="de-DE" sz="2000" dirty="0">
                <a:solidFill>
                  <a:schemeClr val="bg1"/>
                </a:solidFill>
                <a:latin typeface="+mj-lt"/>
                <a:cs typeface="Arial" charset="0"/>
              </a:rPr>
              <a:t>$</a:t>
            </a:r>
          </a:p>
        </p:txBody>
      </p:sp>
      <p:sp>
        <p:nvSpPr>
          <p:cNvPr id="8" name="Text Box 18"/>
          <p:cNvSpPr txBox="1">
            <a:spLocks noChangeArrowheads="1"/>
          </p:cNvSpPr>
          <p:nvPr/>
        </p:nvSpPr>
        <p:spPr bwMode="auto">
          <a:xfrm>
            <a:off x="3799114" y="1783069"/>
            <a:ext cx="1153886" cy="338554"/>
          </a:xfrm>
          <a:prstGeom prst="rect">
            <a:avLst/>
          </a:prstGeom>
          <a:noFill/>
          <a:ln w="9525">
            <a:noFill/>
            <a:miter lim="800000"/>
            <a:headEnd/>
            <a:tailEnd/>
          </a:ln>
        </p:spPr>
        <p:txBody>
          <a:bodyPr wrap="square">
            <a:spAutoFit/>
          </a:bodyPr>
          <a:lstStyle/>
          <a:p>
            <a:pPr algn="ctr">
              <a:spcBef>
                <a:spcPct val="50000"/>
              </a:spcBef>
            </a:pPr>
            <a:r>
              <a:rPr lang="de-DE" sz="1600" dirty="0">
                <a:solidFill>
                  <a:schemeClr val="bg1"/>
                </a:solidFill>
                <a:latin typeface="+mj-lt"/>
                <a:cs typeface="Arial" charset="0"/>
              </a:rPr>
              <a:t>content</a:t>
            </a:r>
          </a:p>
        </p:txBody>
      </p:sp>
      <p:sp>
        <p:nvSpPr>
          <p:cNvPr id="11" name="Text Box 8"/>
          <p:cNvSpPr txBox="1">
            <a:spLocks noChangeArrowheads="1"/>
          </p:cNvSpPr>
          <p:nvPr/>
        </p:nvSpPr>
        <p:spPr bwMode="auto">
          <a:xfrm>
            <a:off x="3677554" y="4095299"/>
            <a:ext cx="1935859" cy="400110"/>
          </a:xfrm>
          <a:prstGeom prst="rect">
            <a:avLst/>
          </a:prstGeom>
          <a:solidFill>
            <a:schemeClr val="tx2">
              <a:lumMod val="60000"/>
              <a:lumOff val="40000"/>
            </a:schemeClr>
          </a:solidFill>
          <a:ln w="25400">
            <a:solidFill>
              <a:srgbClr val="000099"/>
            </a:solidFill>
            <a:miter lim="800000"/>
            <a:headEnd/>
            <a:tailEnd/>
          </a:ln>
        </p:spPr>
        <p:txBody>
          <a:bodyPr wrap="square">
            <a:spAutoFit/>
          </a:bodyPr>
          <a:lstStyle/>
          <a:p>
            <a:pPr algn="ctr">
              <a:spcBef>
                <a:spcPct val="50000"/>
              </a:spcBef>
            </a:pPr>
            <a:r>
              <a:rPr lang="de-DE" sz="2000" dirty="0">
                <a:solidFill>
                  <a:schemeClr val="bg1"/>
                </a:solidFill>
                <a:latin typeface="+mj-lt"/>
                <a:cs typeface="Arial" charset="0"/>
              </a:rPr>
              <a:t>L</a:t>
            </a:r>
            <a:r>
              <a:rPr lang="de-DE" sz="2000" dirty="0" smtClean="0">
                <a:solidFill>
                  <a:schemeClr val="bg1"/>
                </a:solidFill>
                <a:latin typeface="+mj-lt"/>
                <a:cs typeface="Arial" charset="0"/>
              </a:rPr>
              <a:t>ibraries</a:t>
            </a:r>
            <a:endParaRPr lang="de-DE" sz="2000" dirty="0">
              <a:solidFill>
                <a:schemeClr val="bg1"/>
              </a:solidFill>
              <a:latin typeface="+mj-lt"/>
              <a:cs typeface="Arial" charset="0"/>
            </a:endParaRPr>
          </a:p>
        </p:txBody>
      </p:sp>
      <p:sp>
        <p:nvSpPr>
          <p:cNvPr id="16" name="Line 13"/>
          <p:cNvSpPr>
            <a:spLocks noChangeShapeType="1"/>
          </p:cNvSpPr>
          <p:nvPr/>
        </p:nvSpPr>
        <p:spPr bwMode="auto">
          <a:xfrm flipV="1">
            <a:off x="3575957" y="2270132"/>
            <a:ext cx="1779814" cy="0"/>
          </a:xfrm>
          <a:prstGeom prst="line">
            <a:avLst/>
          </a:prstGeom>
          <a:noFill/>
          <a:ln w="9525">
            <a:solidFill>
              <a:schemeClr val="bg1"/>
            </a:solidFill>
            <a:round/>
            <a:headEnd/>
            <a:tailEnd type="triangle" w="lg" len="lg"/>
          </a:ln>
        </p:spPr>
        <p:txBody>
          <a:bodyPr/>
          <a:lstStyle/>
          <a:p>
            <a:endParaRPr lang="en-US">
              <a:latin typeface="+mj-lt"/>
            </a:endParaRPr>
          </a:p>
        </p:txBody>
      </p:sp>
      <p:sp>
        <p:nvSpPr>
          <p:cNvPr id="17" name="Line 13"/>
          <p:cNvSpPr>
            <a:spLocks noChangeShapeType="1"/>
          </p:cNvSpPr>
          <p:nvPr/>
        </p:nvSpPr>
        <p:spPr bwMode="auto">
          <a:xfrm flipH="1" flipV="1">
            <a:off x="2598048" y="2787879"/>
            <a:ext cx="1201064" cy="1174526"/>
          </a:xfrm>
          <a:prstGeom prst="line">
            <a:avLst/>
          </a:prstGeom>
          <a:noFill/>
          <a:ln w="9525">
            <a:solidFill>
              <a:schemeClr val="bg1"/>
            </a:solidFill>
            <a:round/>
            <a:headEnd/>
            <a:tailEnd type="triangle" w="lg" len="lg"/>
          </a:ln>
        </p:spPr>
        <p:txBody>
          <a:bodyPr/>
          <a:lstStyle/>
          <a:p>
            <a:endParaRPr lang="en-US">
              <a:latin typeface="+mj-lt"/>
            </a:endParaRPr>
          </a:p>
        </p:txBody>
      </p:sp>
      <p:sp>
        <p:nvSpPr>
          <p:cNvPr id="21" name="Line 13"/>
          <p:cNvSpPr>
            <a:spLocks noChangeShapeType="1"/>
          </p:cNvSpPr>
          <p:nvPr/>
        </p:nvSpPr>
        <p:spPr bwMode="auto">
          <a:xfrm flipH="1">
            <a:off x="5511816" y="2787879"/>
            <a:ext cx="1135726" cy="1174526"/>
          </a:xfrm>
          <a:prstGeom prst="line">
            <a:avLst/>
          </a:prstGeom>
          <a:noFill/>
          <a:ln w="9525">
            <a:solidFill>
              <a:schemeClr val="bg1">
                <a:lumMod val="95000"/>
              </a:schemeClr>
            </a:solidFill>
            <a:prstDash val="dash"/>
            <a:round/>
            <a:headEnd/>
            <a:tailEnd type="triangle" w="lg" len="lg"/>
          </a:ln>
        </p:spPr>
        <p:txBody>
          <a:bodyPr/>
          <a:lstStyle/>
          <a:p>
            <a:endParaRPr lang="en-US">
              <a:latin typeface="+mj-lt"/>
            </a:endParaRPr>
          </a:p>
        </p:txBody>
      </p:sp>
      <p:sp>
        <p:nvSpPr>
          <p:cNvPr id="22" name="Text Box 17"/>
          <p:cNvSpPr txBox="1">
            <a:spLocks noChangeArrowheads="1"/>
          </p:cNvSpPr>
          <p:nvPr/>
        </p:nvSpPr>
        <p:spPr bwMode="auto">
          <a:xfrm>
            <a:off x="804672" y="5329212"/>
            <a:ext cx="7010400" cy="1200329"/>
          </a:xfrm>
          <a:prstGeom prst="rect">
            <a:avLst/>
          </a:prstGeom>
          <a:noFill/>
          <a:ln w="9525">
            <a:noFill/>
            <a:miter lim="800000"/>
            <a:headEnd/>
            <a:tailEnd/>
          </a:ln>
        </p:spPr>
        <p:txBody>
          <a:bodyPr>
            <a:spAutoFit/>
          </a:bodyPr>
          <a:lstStyle/>
          <a:p>
            <a:pPr marL="457200" indent="-457200">
              <a:spcBef>
                <a:spcPct val="50000"/>
              </a:spcBef>
            </a:pPr>
            <a:r>
              <a:rPr lang="en-US" dirty="0" smtClean="0">
                <a:solidFill>
                  <a:schemeClr val="bg1"/>
                </a:solidFill>
                <a:latin typeface="Arial" charset="0"/>
              </a:rPr>
              <a:t>Typical </a:t>
            </a:r>
            <a:r>
              <a:rPr lang="en-US" sz="1800" dirty="0" smtClean="0">
                <a:solidFill>
                  <a:schemeClr val="bg1"/>
                </a:solidFill>
                <a:latin typeface="Arial" charset="0"/>
              </a:rPr>
              <a:t>STM publisher model</a:t>
            </a:r>
          </a:p>
          <a:p>
            <a:pPr marL="457200" indent="-457200">
              <a:spcBef>
                <a:spcPct val="50000"/>
              </a:spcBef>
            </a:pPr>
            <a:r>
              <a:rPr lang="en-US" dirty="0" smtClean="0">
                <a:solidFill>
                  <a:schemeClr val="bg1"/>
                </a:solidFill>
                <a:latin typeface="Arial" charset="0"/>
              </a:rPr>
              <a:t>Break even: Q4 </a:t>
            </a:r>
            <a:r>
              <a:rPr lang="en-US" dirty="0" smtClean="0">
                <a:solidFill>
                  <a:schemeClr val="bg1"/>
                </a:solidFill>
                <a:latin typeface="Arial" charset="0"/>
              </a:rPr>
              <a:t>2009</a:t>
            </a:r>
          </a:p>
          <a:p>
            <a:pPr marL="457200" indent="-457200">
              <a:spcBef>
                <a:spcPct val="50000"/>
              </a:spcBef>
            </a:pPr>
            <a:r>
              <a:rPr lang="en-US" sz="1800" dirty="0" smtClean="0">
                <a:solidFill>
                  <a:schemeClr val="bg1"/>
                </a:solidFill>
                <a:latin typeface="Arial" charset="0"/>
              </a:rPr>
              <a:t>Profitable</a:t>
            </a:r>
            <a:endParaRPr lang="en-US" sz="1800" dirty="0" smtClean="0">
              <a:solidFill>
                <a:schemeClr val="bg1"/>
              </a:solidFill>
              <a:latin typeface="Arial" charset="0"/>
            </a:endParaRPr>
          </a:p>
        </p:txBody>
      </p:sp>
      <p:sp>
        <p:nvSpPr>
          <p:cNvPr id="24" name="Text Box 8"/>
          <p:cNvSpPr txBox="1">
            <a:spLocks noChangeArrowheads="1"/>
          </p:cNvSpPr>
          <p:nvPr/>
        </p:nvSpPr>
        <p:spPr bwMode="auto">
          <a:xfrm>
            <a:off x="1524000" y="2132249"/>
            <a:ext cx="1836162" cy="400110"/>
          </a:xfrm>
          <a:prstGeom prst="rect">
            <a:avLst/>
          </a:prstGeom>
          <a:solidFill>
            <a:schemeClr val="tx2">
              <a:lumMod val="60000"/>
              <a:lumOff val="40000"/>
            </a:schemeClr>
          </a:solidFill>
          <a:ln w="25400">
            <a:solidFill>
              <a:srgbClr val="000099"/>
            </a:solidFill>
            <a:miter lim="800000"/>
            <a:headEnd/>
            <a:tailEnd/>
          </a:ln>
        </p:spPr>
        <p:txBody>
          <a:bodyPr wrap="square">
            <a:spAutoFit/>
          </a:bodyPr>
          <a:lstStyle/>
          <a:p>
            <a:pPr algn="ctr">
              <a:spcBef>
                <a:spcPct val="50000"/>
              </a:spcBef>
            </a:pPr>
            <a:r>
              <a:rPr lang="de-DE" sz="2000" dirty="0" smtClean="0">
                <a:solidFill>
                  <a:schemeClr val="bg1"/>
                </a:solidFill>
                <a:latin typeface="+mj-lt"/>
                <a:cs typeface="Arial" charset="0"/>
              </a:rPr>
              <a:t>JoVE</a:t>
            </a:r>
            <a:endParaRPr lang="de-DE" sz="2000" dirty="0">
              <a:solidFill>
                <a:schemeClr val="bg1"/>
              </a:solidFill>
              <a:latin typeface="+mj-lt"/>
              <a:cs typeface="Arial" charset="0"/>
            </a:endParaRPr>
          </a:p>
        </p:txBody>
      </p:sp>
      <p:sp>
        <p:nvSpPr>
          <p:cNvPr id="25" name="Line 13"/>
          <p:cNvSpPr>
            <a:spLocks noChangeShapeType="1"/>
          </p:cNvSpPr>
          <p:nvPr/>
        </p:nvSpPr>
        <p:spPr bwMode="auto">
          <a:xfrm flipH="1" flipV="1">
            <a:off x="3570484" y="2466074"/>
            <a:ext cx="1756257" cy="0"/>
          </a:xfrm>
          <a:prstGeom prst="line">
            <a:avLst/>
          </a:prstGeom>
          <a:noFill/>
          <a:ln w="9525">
            <a:solidFill>
              <a:schemeClr val="bg1"/>
            </a:solidFill>
            <a:round/>
            <a:headEnd/>
            <a:tailEnd type="triangle" w="lg" len="lg"/>
          </a:ln>
        </p:spPr>
        <p:txBody>
          <a:bodyPr/>
          <a:lstStyle/>
          <a:p>
            <a:endParaRPr lang="en-US">
              <a:latin typeface="+mj-lt"/>
            </a:endParaRPr>
          </a:p>
        </p:txBody>
      </p:sp>
      <p:sp>
        <p:nvSpPr>
          <p:cNvPr id="26" name="Text Box 16"/>
          <p:cNvSpPr txBox="1">
            <a:spLocks noChangeArrowheads="1"/>
          </p:cNvSpPr>
          <p:nvPr/>
        </p:nvSpPr>
        <p:spPr bwMode="auto">
          <a:xfrm>
            <a:off x="4274433" y="2476404"/>
            <a:ext cx="457200" cy="396875"/>
          </a:xfrm>
          <a:prstGeom prst="rect">
            <a:avLst/>
          </a:prstGeom>
          <a:noFill/>
          <a:ln w="9525">
            <a:noFill/>
            <a:miter lim="800000"/>
            <a:headEnd/>
            <a:tailEnd/>
          </a:ln>
        </p:spPr>
        <p:txBody>
          <a:bodyPr>
            <a:spAutoFit/>
          </a:bodyPr>
          <a:lstStyle/>
          <a:p>
            <a:pPr>
              <a:spcBef>
                <a:spcPct val="50000"/>
              </a:spcBef>
            </a:pPr>
            <a:r>
              <a:rPr lang="de-DE" sz="2000" dirty="0">
                <a:solidFill>
                  <a:schemeClr val="bg1"/>
                </a:solidFill>
                <a:latin typeface="+mj-lt"/>
                <a:cs typeface="Arial" charset="0"/>
              </a:rPr>
              <a:t>$</a:t>
            </a:r>
          </a:p>
        </p:txBody>
      </p:sp>
    </p:spTree>
    <p:extLst>
      <p:ext uri="{BB962C8B-B14F-4D97-AF65-F5344CB8AC3E}">
        <p14:creationId xmlns:p14="http://schemas.microsoft.com/office/powerpoint/2010/main" val="35295224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Institutions subscribed</a:t>
            </a:r>
            <a:endParaRPr lang="en-US" sz="2800" dirty="0"/>
          </a:p>
        </p:txBody>
      </p:sp>
      <p:sp>
        <p:nvSpPr>
          <p:cNvPr id="3" name="Content Placeholder 2"/>
          <p:cNvSpPr>
            <a:spLocks noGrp="1"/>
          </p:cNvSpPr>
          <p:nvPr>
            <p:ph idx="1"/>
          </p:nvPr>
        </p:nvSpPr>
        <p:spPr>
          <a:xfrm>
            <a:off x="261808" y="1478090"/>
            <a:ext cx="8424992" cy="4922710"/>
          </a:xfrm>
        </p:spPr>
        <p:txBody>
          <a:bodyPr>
            <a:normAutofit fontScale="25000" lnSpcReduction="20000"/>
          </a:bodyPr>
          <a:lstStyle/>
          <a:p>
            <a:r>
              <a:rPr lang="en-US" sz="7200" b="1" dirty="0" smtClean="0">
                <a:solidFill>
                  <a:schemeClr val="bg1"/>
                </a:solidFill>
                <a:latin typeface="Arial" charset="0"/>
              </a:rPr>
              <a:t>&gt;200 institutions subscribed:</a:t>
            </a:r>
          </a:p>
          <a:p>
            <a:endParaRPr lang="en-US" sz="7200" b="1" dirty="0" smtClean="0">
              <a:solidFill>
                <a:schemeClr val="bg1"/>
              </a:solidFill>
              <a:latin typeface="Arial" charset="0"/>
            </a:endParaRPr>
          </a:p>
          <a:p>
            <a:r>
              <a:rPr lang="en-US" sz="8000" b="1" dirty="0" smtClean="0">
                <a:solidFill>
                  <a:schemeClr val="bg1"/>
                </a:solidFill>
                <a:latin typeface="Arial" charset="0"/>
              </a:rPr>
              <a:t>Harvard University, Massachusetts Institute of Technology –  MIT, Brandeis University, Brown University, Cold Spring Harbor Laboratory – CSHL, Cornell University, Fred Hutchinson Cancer Research Center, George Mason University, Kent State University, Max-Planck-Institute for Medical Research (Germany), Mount Sinai School of Medicine – MSSM, National Institute of Health – NIH, National Taiwan University (Taiwan), Northeastern University of Illinois, Princeton University, Purdue University, Rockefeller University, Salk Institute, UC Davis, UC Irvine, UCLA,  University of Verona (Italy), University of Hong Kong (Hong Kong), University of Iowa, University of Miami, University of New South Wales (Australia), University of Southern California – USC, University of Waterloo (Canada), University of Zurich (Switzerland), Vanderbilt University, Weizmann Institute of Science (Israel), Wellesley College, Yale University, </a:t>
            </a:r>
            <a:r>
              <a:rPr lang="en-US" sz="8000" b="1" dirty="0" err="1" smtClean="0">
                <a:solidFill>
                  <a:schemeClr val="bg1"/>
                </a:solidFill>
                <a:latin typeface="Arial" charset="0"/>
              </a:rPr>
              <a:t>Yonsei</a:t>
            </a:r>
            <a:r>
              <a:rPr lang="en-US" sz="8000" b="1" dirty="0" smtClean="0">
                <a:solidFill>
                  <a:schemeClr val="bg1"/>
                </a:solidFill>
                <a:latin typeface="Arial" charset="0"/>
              </a:rPr>
              <a:t> University (Korea)….</a:t>
            </a:r>
          </a:p>
          <a:p>
            <a:endParaRPr lang="en-US" sz="7200" b="1" dirty="0" smtClean="0">
              <a:solidFill>
                <a:schemeClr val="bg1"/>
              </a:solidFill>
              <a:latin typeface="Arial" charset="0"/>
            </a:endParaRPr>
          </a:p>
          <a:p>
            <a:pPr marL="0" indent="0">
              <a:buNone/>
            </a:pPr>
            <a:endParaRPr lang="en-US" b="1" dirty="0">
              <a:solidFill>
                <a:srgbClr val="00B0F0"/>
              </a:solidFill>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800" dirty="0" smtClean="0"/>
              <a:t>Other video-based models</a:t>
            </a:r>
            <a:br>
              <a:rPr lang="en-US" sz="2800" dirty="0" smtClean="0"/>
            </a:br>
            <a:r>
              <a:rPr lang="en-US" sz="2800" dirty="0" smtClean="0"/>
              <a:t>(not journals) </a:t>
            </a:r>
            <a:endParaRPr lang="en-US" sz="2800" dirty="0"/>
          </a:p>
        </p:txBody>
      </p:sp>
      <p:sp>
        <p:nvSpPr>
          <p:cNvPr id="3" name="Content Placeholder 2"/>
          <p:cNvSpPr>
            <a:spLocks noGrp="1"/>
          </p:cNvSpPr>
          <p:nvPr>
            <p:ph idx="1"/>
          </p:nvPr>
        </p:nvSpPr>
        <p:spPr>
          <a:xfrm>
            <a:off x="261808" y="1393376"/>
            <a:ext cx="8424992" cy="4746171"/>
          </a:xfrm>
        </p:spPr>
        <p:txBody>
          <a:bodyPr>
            <a:normAutofit fontScale="85000" lnSpcReduction="20000"/>
          </a:bodyPr>
          <a:lstStyle/>
          <a:p>
            <a:pPr marL="0" indent="0">
              <a:buNone/>
            </a:pPr>
            <a:endParaRPr lang="en-US" sz="2800" b="1" dirty="0" smtClean="0">
              <a:solidFill>
                <a:schemeClr val="bg1"/>
              </a:solidFill>
              <a:latin typeface="Arial" charset="0"/>
            </a:endParaRPr>
          </a:p>
          <a:p>
            <a:r>
              <a:rPr lang="en-US" sz="2600" b="1" dirty="0" smtClean="0">
                <a:solidFill>
                  <a:schemeClr val="tx2">
                    <a:lumMod val="40000"/>
                    <a:lumOff val="60000"/>
                  </a:schemeClr>
                </a:solidFill>
                <a:latin typeface="Arial" charset="0"/>
              </a:rPr>
              <a:t>Databases</a:t>
            </a:r>
            <a:r>
              <a:rPr lang="en-US" sz="2600" b="1" dirty="0" smtClean="0">
                <a:solidFill>
                  <a:schemeClr val="tx2">
                    <a:lumMod val="40000"/>
                    <a:lumOff val="60000"/>
                  </a:schemeClr>
                </a:solidFill>
                <a:latin typeface="Arial" charset="0"/>
              </a:rPr>
              <a:t>: </a:t>
            </a:r>
            <a:r>
              <a:rPr lang="en-US" sz="2600" dirty="0" smtClean="0">
                <a:solidFill>
                  <a:schemeClr val="bg1"/>
                </a:solidFill>
                <a:latin typeface="Arial" charset="0"/>
              </a:rPr>
              <a:t>e.g. Alexander Street Press</a:t>
            </a:r>
          </a:p>
          <a:p>
            <a:pPr>
              <a:buFontTx/>
              <a:buChar char="-"/>
            </a:pPr>
            <a:r>
              <a:rPr lang="en-US" sz="2600" dirty="0">
                <a:solidFill>
                  <a:schemeClr val="bg1"/>
                </a:solidFill>
                <a:latin typeface="Arial" charset="0"/>
              </a:rPr>
              <a:t>aggregates video materials from different sources to create special subject collections in humanities and social sciences</a:t>
            </a:r>
          </a:p>
          <a:p>
            <a:pPr>
              <a:buFontTx/>
              <a:buChar char="-"/>
            </a:pPr>
            <a:r>
              <a:rPr lang="en-US" sz="2600" dirty="0">
                <a:solidFill>
                  <a:schemeClr val="bg1"/>
                </a:solidFill>
                <a:latin typeface="Arial" charset="0"/>
              </a:rPr>
              <a:t>Adds value through video-associated transcription and navigation </a:t>
            </a:r>
          </a:p>
          <a:p>
            <a:endParaRPr lang="en-US" sz="2600" dirty="0" smtClean="0">
              <a:solidFill>
                <a:schemeClr val="bg1"/>
              </a:solidFill>
              <a:latin typeface="Arial" charset="0"/>
            </a:endParaRPr>
          </a:p>
          <a:p>
            <a:r>
              <a:rPr lang="en-US" sz="2600" b="1" dirty="0" smtClean="0">
                <a:solidFill>
                  <a:schemeClr val="tx2">
                    <a:lumMod val="40000"/>
                    <a:lumOff val="60000"/>
                  </a:schemeClr>
                </a:solidFill>
                <a:latin typeface="Arial" charset="0"/>
              </a:rPr>
              <a:t>Lectures: </a:t>
            </a:r>
            <a:r>
              <a:rPr lang="en-US" sz="2600" dirty="0" smtClean="0">
                <a:solidFill>
                  <a:schemeClr val="bg1"/>
                </a:solidFill>
                <a:latin typeface="Arial" charset="0"/>
              </a:rPr>
              <a:t>e.g. Khan Academy, university sites</a:t>
            </a:r>
          </a:p>
          <a:p>
            <a:pPr marL="0" indent="0">
              <a:buNone/>
            </a:pPr>
            <a:r>
              <a:rPr lang="en-US" sz="2600" dirty="0" smtClean="0">
                <a:solidFill>
                  <a:schemeClr val="bg1"/>
                </a:solidFill>
                <a:latin typeface="Arial" charset="0"/>
              </a:rPr>
              <a:t>-	lectures filmed and posted online</a:t>
            </a:r>
          </a:p>
          <a:p>
            <a:pPr marL="0" indent="0">
              <a:buNone/>
            </a:pPr>
            <a:endParaRPr lang="en-US" sz="2600" b="1" dirty="0">
              <a:solidFill>
                <a:schemeClr val="bg1"/>
              </a:solidFill>
              <a:latin typeface="Arial" charset="0"/>
            </a:endParaRPr>
          </a:p>
          <a:p>
            <a:r>
              <a:rPr lang="en-US" sz="2600" b="1" dirty="0" smtClean="0">
                <a:solidFill>
                  <a:schemeClr val="tx2">
                    <a:lumMod val="40000"/>
                    <a:lumOff val="60000"/>
                  </a:schemeClr>
                </a:solidFill>
                <a:latin typeface="Arial" charset="0"/>
              </a:rPr>
              <a:t>YouTube-like:</a:t>
            </a:r>
            <a:r>
              <a:rPr lang="en-US" sz="2600" b="1" dirty="0" smtClean="0">
                <a:solidFill>
                  <a:schemeClr val="bg1"/>
                </a:solidFill>
                <a:latin typeface="Arial" charset="0"/>
              </a:rPr>
              <a:t> </a:t>
            </a:r>
            <a:r>
              <a:rPr lang="en-US" sz="2600" dirty="0" err="1" smtClean="0">
                <a:solidFill>
                  <a:schemeClr val="bg1"/>
                </a:solidFill>
                <a:latin typeface="Arial" charset="0"/>
              </a:rPr>
              <a:t>SciVee</a:t>
            </a:r>
            <a:r>
              <a:rPr lang="en-US" sz="2600" dirty="0" smtClean="0">
                <a:solidFill>
                  <a:schemeClr val="bg1"/>
                </a:solidFill>
                <a:latin typeface="Arial" charset="0"/>
              </a:rPr>
              <a:t>, </a:t>
            </a:r>
            <a:r>
              <a:rPr lang="en-US" sz="2600" dirty="0" err="1" smtClean="0">
                <a:solidFill>
                  <a:schemeClr val="bg1"/>
                </a:solidFill>
                <a:latin typeface="Arial" charset="0"/>
              </a:rPr>
              <a:t>DNAtube</a:t>
            </a:r>
            <a:r>
              <a:rPr lang="en-US" sz="2600" dirty="0">
                <a:solidFill>
                  <a:schemeClr val="bg1"/>
                </a:solidFill>
                <a:latin typeface="Arial" charset="0"/>
              </a:rPr>
              <a:t>, B</a:t>
            </a:r>
            <a:r>
              <a:rPr lang="en-US" sz="2600" dirty="0" smtClean="0">
                <a:solidFill>
                  <a:schemeClr val="bg1"/>
                </a:solidFill>
                <a:latin typeface="Arial" charset="0"/>
              </a:rPr>
              <a:t>io-alive.com, …..</a:t>
            </a:r>
            <a:endParaRPr lang="en-US" sz="2600" dirty="0" smtClean="0">
              <a:solidFill>
                <a:schemeClr val="bg1"/>
              </a:solidFill>
              <a:latin typeface="Arial" charset="0"/>
            </a:endParaRPr>
          </a:p>
          <a:p>
            <a:pPr>
              <a:buFontTx/>
              <a:buChar char="-"/>
            </a:pPr>
            <a:r>
              <a:rPr lang="en-US" sz="2600" dirty="0" smtClean="0">
                <a:solidFill>
                  <a:schemeClr val="bg1"/>
                </a:solidFill>
                <a:latin typeface="Arial" charset="0"/>
              </a:rPr>
              <a:t>user contributions and aggregation of videos on science-related subjects at different levels</a:t>
            </a:r>
          </a:p>
          <a:p>
            <a:pPr>
              <a:buFontTx/>
              <a:buChar char="-"/>
            </a:pPr>
            <a:r>
              <a:rPr lang="en-US" sz="2600" dirty="0" smtClean="0">
                <a:solidFill>
                  <a:schemeClr val="bg1"/>
                </a:solidFill>
                <a:latin typeface="Arial" charset="0"/>
              </a:rPr>
              <a:t>No peer review or specific format</a:t>
            </a:r>
          </a:p>
          <a:p>
            <a:pPr>
              <a:buFontTx/>
              <a:buChar char="-"/>
            </a:pPr>
            <a:endParaRPr lang="en-US" sz="2800" b="1" dirty="0" smtClean="0">
              <a:solidFill>
                <a:schemeClr val="bg1"/>
              </a:solidFill>
              <a:latin typeface="Arial" charset="0"/>
            </a:endParaRPr>
          </a:p>
          <a:p>
            <a:pPr>
              <a:buFontTx/>
              <a:buChar char="-"/>
            </a:pPr>
            <a:endParaRPr lang="en-US" sz="2800" b="1" dirty="0" smtClean="0">
              <a:solidFill>
                <a:schemeClr val="bg1"/>
              </a:solidFill>
              <a:latin typeface="Arial" charset="0"/>
            </a:endParaRPr>
          </a:p>
          <a:p>
            <a:pPr>
              <a:buFontTx/>
              <a:buChar char="-"/>
            </a:pPr>
            <a:endParaRPr lang="en-US" sz="2800" b="1" dirty="0" smtClean="0">
              <a:solidFill>
                <a:schemeClr val="bg1"/>
              </a:solidFill>
              <a:latin typeface="Arial" charset="0"/>
            </a:endParaRPr>
          </a:p>
          <a:p>
            <a:pPr marL="0" indent="0">
              <a:buNone/>
            </a:pPr>
            <a:endParaRPr lang="en-US" sz="2800" b="1" dirty="0" smtClean="0">
              <a:solidFill>
                <a:srgbClr val="00B0F0"/>
              </a:solidFill>
              <a:latin typeface="Arial" charset="0"/>
            </a:endParaRPr>
          </a:p>
          <a:p>
            <a:pPr marL="0" indent="0">
              <a:buNone/>
            </a:pPr>
            <a:endParaRPr lang="en-US" sz="2800" b="1" dirty="0">
              <a:solidFill>
                <a:srgbClr val="00B0F0"/>
              </a:solidFill>
              <a:latin typeface="Arial" charset="0"/>
            </a:endParaRPr>
          </a:p>
        </p:txBody>
      </p:sp>
    </p:spTree>
    <p:extLst>
      <p:ext uri="{BB962C8B-B14F-4D97-AF65-F5344CB8AC3E}">
        <p14:creationId xmlns:p14="http://schemas.microsoft.com/office/powerpoint/2010/main" val="34998112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94"/>
            <a:ext cx="7371166" cy="909829"/>
          </a:xfrm>
        </p:spPr>
        <p:txBody>
          <a:bodyPr>
            <a:noAutofit/>
          </a:bodyPr>
          <a:lstStyle/>
          <a:p>
            <a:pPr algn="ctr"/>
            <a:r>
              <a:rPr lang="de-DE" sz="2800" dirty="0" smtClean="0">
                <a:latin typeface="Arial" charset="0"/>
                <a:cs typeface="Arial" charset="0"/>
              </a:rPr>
              <a:t>JoVE as a science journal of new type – </a:t>
            </a:r>
            <a:br>
              <a:rPr lang="de-DE" sz="2800" dirty="0" smtClean="0">
                <a:latin typeface="Arial" charset="0"/>
                <a:cs typeface="Arial" charset="0"/>
              </a:rPr>
            </a:br>
            <a:r>
              <a:rPr lang="de-DE" sz="2800" dirty="0" smtClean="0">
                <a:latin typeface="Arial" charset="0"/>
                <a:cs typeface="Arial" charset="0"/>
              </a:rPr>
              <a:t>what‘s </a:t>
            </a:r>
            <a:r>
              <a:rPr lang="de-DE" sz="2800" dirty="0" smtClean="0">
                <a:latin typeface="Arial" charset="0"/>
                <a:cs typeface="Arial" charset="0"/>
              </a:rPr>
              <a:t>next?</a:t>
            </a:r>
            <a:endParaRPr lang="en-US" sz="2800" dirty="0"/>
          </a:p>
        </p:txBody>
      </p:sp>
      <p:sp>
        <p:nvSpPr>
          <p:cNvPr id="3" name="Content Placeholder 2"/>
          <p:cNvSpPr>
            <a:spLocks noGrp="1"/>
          </p:cNvSpPr>
          <p:nvPr>
            <p:ph idx="1"/>
          </p:nvPr>
        </p:nvSpPr>
        <p:spPr>
          <a:xfrm>
            <a:off x="464316" y="1478090"/>
            <a:ext cx="8222484" cy="4525963"/>
          </a:xfrm>
        </p:spPr>
        <p:txBody>
          <a:bodyPr>
            <a:normAutofit lnSpcReduction="10000"/>
          </a:bodyPr>
          <a:lstStyle/>
          <a:p>
            <a:pPr eaLnBrk="0" hangingPunct="0">
              <a:buNone/>
            </a:pPr>
            <a:endParaRPr lang="en-US" sz="2800" b="1" dirty="0" smtClean="0">
              <a:solidFill>
                <a:schemeClr val="bg1"/>
              </a:solidFill>
            </a:endParaRPr>
          </a:p>
          <a:p>
            <a:pPr eaLnBrk="0" hangingPunct="0">
              <a:buNone/>
            </a:pPr>
            <a:r>
              <a:rPr lang="en-US" sz="2800" b="1" dirty="0" err="1" smtClean="0">
                <a:solidFill>
                  <a:schemeClr val="bg1"/>
                </a:solidFill>
              </a:rPr>
              <a:t>JoVE</a:t>
            </a:r>
            <a:endParaRPr lang="en-US" sz="2800" b="1" dirty="0" smtClean="0">
              <a:solidFill>
                <a:schemeClr val="bg1"/>
              </a:solidFill>
            </a:endParaRPr>
          </a:p>
          <a:p>
            <a:pPr eaLnBrk="0" hangingPunct="0">
              <a:buNone/>
            </a:pPr>
            <a:r>
              <a:rPr lang="en-US" sz="2800" b="1" dirty="0" err="1" smtClean="0">
                <a:solidFill>
                  <a:schemeClr val="bg1"/>
                </a:solidFill>
              </a:rPr>
              <a:t>JoVE</a:t>
            </a:r>
            <a:r>
              <a:rPr lang="en-US" sz="2800" b="1" dirty="0" smtClean="0">
                <a:solidFill>
                  <a:schemeClr val="bg1"/>
                </a:solidFill>
              </a:rPr>
              <a:t> Medicine</a:t>
            </a:r>
          </a:p>
          <a:p>
            <a:pPr eaLnBrk="0" hangingPunct="0">
              <a:buNone/>
            </a:pPr>
            <a:r>
              <a:rPr lang="en-US" sz="2800" b="1" dirty="0" err="1" smtClean="0">
                <a:solidFill>
                  <a:schemeClr val="bg1"/>
                </a:solidFill>
              </a:rPr>
              <a:t>JoVE</a:t>
            </a:r>
            <a:r>
              <a:rPr lang="en-US" sz="2800" b="1" dirty="0" smtClean="0">
                <a:solidFill>
                  <a:schemeClr val="bg1"/>
                </a:solidFill>
              </a:rPr>
              <a:t> Neuroscience</a:t>
            </a:r>
          </a:p>
          <a:p>
            <a:pPr eaLnBrk="0" hangingPunct="0">
              <a:buNone/>
            </a:pPr>
            <a:r>
              <a:rPr lang="en-US" sz="2800" b="1" dirty="0" err="1" smtClean="0">
                <a:solidFill>
                  <a:schemeClr val="bg1"/>
                </a:solidFill>
              </a:rPr>
              <a:t>JoVE</a:t>
            </a:r>
            <a:r>
              <a:rPr lang="en-US" sz="2800" b="1" dirty="0" smtClean="0">
                <a:solidFill>
                  <a:schemeClr val="bg1"/>
                </a:solidFill>
              </a:rPr>
              <a:t> Immunology</a:t>
            </a:r>
          </a:p>
          <a:p>
            <a:pPr eaLnBrk="0" hangingPunct="0">
              <a:buNone/>
            </a:pPr>
            <a:r>
              <a:rPr lang="en-US" sz="2800" b="1" dirty="0" err="1" smtClean="0">
                <a:solidFill>
                  <a:schemeClr val="bg1"/>
                </a:solidFill>
              </a:rPr>
              <a:t>JoVE</a:t>
            </a:r>
            <a:r>
              <a:rPr lang="en-US" sz="2800" b="1" dirty="0" smtClean="0">
                <a:solidFill>
                  <a:schemeClr val="bg1"/>
                </a:solidFill>
              </a:rPr>
              <a:t> Bioengineering</a:t>
            </a:r>
          </a:p>
          <a:p>
            <a:pPr eaLnBrk="0" hangingPunct="0">
              <a:buNone/>
            </a:pPr>
            <a:r>
              <a:rPr lang="en-US" sz="2800" b="1" dirty="0" smtClean="0">
                <a:solidFill>
                  <a:schemeClr val="bg1"/>
                </a:solidFill>
              </a:rPr>
              <a:t>….</a:t>
            </a:r>
          </a:p>
          <a:p>
            <a:pPr marL="0" indent="0">
              <a:buNone/>
            </a:pPr>
            <a:r>
              <a:rPr lang="en-US" sz="2800" b="1" dirty="0" err="1">
                <a:solidFill>
                  <a:schemeClr val="bg1"/>
                </a:solidFill>
              </a:rPr>
              <a:t>JoVE</a:t>
            </a:r>
            <a:r>
              <a:rPr lang="en-US" sz="2800" b="1" dirty="0">
                <a:solidFill>
                  <a:schemeClr val="bg1"/>
                </a:solidFill>
              </a:rPr>
              <a:t> </a:t>
            </a:r>
            <a:r>
              <a:rPr lang="en-US" sz="2800" b="1" dirty="0" smtClean="0">
                <a:solidFill>
                  <a:schemeClr val="bg1"/>
                </a:solidFill>
              </a:rPr>
              <a:t>Chemistry?</a:t>
            </a:r>
          </a:p>
          <a:p>
            <a:pPr marL="0" indent="0">
              <a:buNone/>
            </a:pPr>
            <a:r>
              <a:rPr lang="en-US" sz="2800" b="1" dirty="0" err="1" smtClean="0">
                <a:solidFill>
                  <a:schemeClr val="bg1"/>
                </a:solidFill>
              </a:rPr>
              <a:t>JoVE</a:t>
            </a:r>
            <a:r>
              <a:rPr lang="en-US" sz="2800" b="1" dirty="0" smtClean="0">
                <a:solidFill>
                  <a:schemeClr val="bg1"/>
                </a:solidFill>
              </a:rPr>
              <a:t> Environmental Science?</a:t>
            </a:r>
            <a:endParaRPr lang="en-US" sz="2800" b="1" dirty="0">
              <a:solidFill>
                <a:schemeClr val="bg1"/>
              </a:solidFill>
            </a:endParaRPr>
          </a:p>
          <a:p>
            <a:pPr marL="0" indent="0">
              <a:buNone/>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95" y="115895"/>
            <a:ext cx="6956920" cy="909829"/>
          </a:xfrm>
        </p:spPr>
        <p:txBody>
          <a:bodyPr>
            <a:normAutofit/>
          </a:bodyPr>
          <a:lstStyle/>
          <a:p>
            <a:pPr algn="ctr"/>
            <a:r>
              <a:rPr lang="de-DE" sz="2300" dirty="0" smtClean="0">
                <a:latin typeface="Arial" charset="0"/>
                <a:cs typeface="Arial" charset="0"/>
              </a:rPr>
              <a:t>Question: what </a:t>
            </a:r>
            <a:r>
              <a:rPr lang="de-DE" sz="2300" dirty="0" smtClean="0">
                <a:latin typeface="Arial" charset="0"/>
                <a:cs typeface="Arial" charset="0"/>
              </a:rPr>
              <a:t>do you want for your </a:t>
            </a:r>
            <a:r>
              <a:rPr lang="de-DE" sz="2300" dirty="0" smtClean="0">
                <a:latin typeface="Arial" charset="0"/>
                <a:cs typeface="Arial" charset="0"/>
              </a:rPr>
              <a:t>users – </a:t>
            </a:r>
            <a:br>
              <a:rPr lang="de-DE" sz="2300" dirty="0" smtClean="0">
                <a:latin typeface="Arial" charset="0"/>
                <a:cs typeface="Arial" charset="0"/>
              </a:rPr>
            </a:br>
            <a:r>
              <a:rPr lang="de-DE" sz="2300" dirty="0" smtClean="0">
                <a:latin typeface="Arial" charset="0"/>
                <a:cs typeface="Arial" charset="0"/>
              </a:rPr>
              <a:t>1 or 2?</a:t>
            </a:r>
            <a:endParaRPr lang="en-US" sz="2300" dirty="0"/>
          </a:p>
        </p:txBody>
      </p:sp>
      <p:pic>
        <p:nvPicPr>
          <p:cNvPr id="4" name="Content Placeholder 3" descr="1665_phil_trans_vol_i_title.png"/>
          <p:cNvPicPr>
            <a:picLocks noGrp="1" noChangeAspect="1"/>
          </p:cNvPicPr>
          <p:nvPr>
            <p:ph idx="1"/>
          </p:nvPr>
        </p:nvPicPr>
        <p:blipFill>
          <a:blip r:embed="rId3"/>
          <a:stretch>
            <a:fillRect/>
          </a:stretch>
        </p:blipFill>
        <p:spPr>
          <a:xfrm>
            <a:off x="5830740" y="2221132"/>
            <a:ext cx="2831011" cy="4216400"/>
          </a:xfrm>
        </p:spPr>
      </p:pic>
      <p:graphicFrame>
        <p:nvGraphicFramePr>
          <p:cNvPr id="39938" name="Object 17"/>
          <p:cNvGraphicFramePr>
            <a:graphicFrameLocks noChangeAspect="1"/>
          </p:cNvGraphicFramePr>
          <p:nvPr>
            <p:extLst>
              <p:ext uri="{D42A27DB-BD31-4B8C-83A1-F6EECF244321}">
                <p14:modId xmlns:p14="http://schemas.microsoft.com/office/powerpoint/2010/main" val="3690340228"/>
              </p:ext>
            </p:extLst>
          </p:nvPr>
        </p:nvGraphicFramePr>
        <p:xfrm>
          <a:off x="294432" y="2363836"/>
          <a:ext cx="4745248" cy="3384550"/>
        </p:xfrm>
        <a:graphic>
          <a:graphicData uri="http://schemas.openxmlformats.org/presentationml/2006/ole">
            <mc:AlternateContent xmlns:mc="http://schemas.openxmlformats.org/markup-compatibility/2006">
              <mc:Choice xmlns:v="urn:schemas-microsoft-com:vml" Requires="v">
                <p:oleObj spid="_x0000_s40059" name="Bitmap Image" r:id="rId4" imgW="6373115" imgH="4247619" progId="Paint.Picture">
                  <p:embed/>
                </p:oleObj>
              </mc:Choice>
              <mc:Fallback>
                <p:oleObj name="Bitmap Image" r:id="rId4" imgW="6373115" imgH="4247619" progId="Paint.Picture">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432" y="2363836"/>
                        <a:ext cx="4745248" cy="3384550"/>
                      </a:xfrm>
                      <a:prstGeom prst="rect">
                        <a:avLst/>
                      </a:prstGeom>
                      <a:noFill/>
                      <a:ln>
                        <a:noFill/>
                      </a:ln>
                      <a:effectLst/>
                    </p:spPr>
                  </p:pic>
                </p:oleObj>
              </mc:Fallback>
            </mc:AlternateContent>
          </a:graphicData>
        </a:graphic>
      </p:graphicFrame>
      <p:sp>
        <p:nvSpPr>
          <p:cNvPr id="5" name="Text Box 16"/>
          <p:cNvSpPr txBox="1">
            <a:spLocks noChangeArrowheads="1"/>
          </p:cNvSpPr>
          <p:nvPr/>
        </p:nvSpPr>
        <p:spPr bwMode="auto">
          <a:xfrm>
            <a:off x="1669136" y="1299031"/>
            <a:ext cx="627735" cy="646331"/>
          </a:xfrm>
          <a:prstGeom prst="rect">
            <a:avLst/>
          </a:prstGeom>
          <a:noFill/>
          <a:ln w="9525">
            <a:solidFill>
              <a:schemeClr val="bg1">
                <a:lumMod val="95000"/>
              </a:schemeClr>
            </a:solidFill>
            <a:miter lim="800000"/>
            <a:headEnd/>
            <a:tailEnd/>
          </a:ln>
        </p:spPr>
        <p:txBody>
          <a:bodyPr wrap="square">
            <a:spAutoFit/>
          </a:bodyPr>
          <a:lstStyle/>
          <a:p>
            <a:pPr algn="ctr">
              <a:spcBef>
                <a:spcPct val="50000"/>
              </a:spcBef>
            </a:pPr>
            <a:r>
              <a:rPr lang="de-DE" sz="3600" b="1" dirty="0">
                <a:solidFill>
                  <a:schemeClr val="bg1"/>
                </a:solidFill>
                <a:cs typeface="Arial" charset="0"/>
              </a:rPr>
              <a:t>1</a:t>
            </a:r>
          </a:p>
        </p:txBody>
      </p:sp>
      <p:sp>
        <p:nvSpPr>
          <p:cNvPr id="6" name="Text Box 16"/>
          <p:cNvSpPr txBox="1">
            <a:spLocks noChangeArrowheads="1"/>
          </p:cNvSpPr>
          <p:nvPr/>
        </p:nvSpPr>
        <p:spPr bwMode="auto">
          <a:xfrm>
            <a:off x="6727510" y="1328059"/>
            <a:ext cx="627735" cy="646331"/>
          </a:xfrm>
          <a:prstGeom prst="rect">
            <a:avLst/>
          </a:prstGeom>
          <a:noFill/>
          <a:ln w="9525">
            <a:solidFill>
              <a:schemeClr val="bg1">
                <a:lumMod val="95000"/>
              </a:schemeClr>
            </a:solidFill>
            <a:miter lim="800000"/>
            <a:headEnd/>
            <a:tailEnd/>
          </a:ln>
        </p:spPr>
        <p:txBody>
          <a:bodyPr wrap="square">
            <a:spAutoFit/>
          </a:bodyPr>
          <a:lstStyle/>
          <a:p>
            <a:pPr algn="ctr">
              <a:spcBef>
                <a:spcPct val="50000"/>
              </a:spcBef>
            </a:pPr>
            <a:r>
              <a:rPr lang="de-DE" sz="3600" b="1" dirty="0" smtClean="0">
                <a:solidFill>
                  <a:schemeClr val="bg1"/>
                </a:solidFill>
                <a:cs typeface="Arial" charset="0"/>
              </a:rPr>
              <a:t>2</a:t>
            </a:r>
            <a:endParaRPr lang="de-DE" sz="3600" b="1" dirty="0">
              <a:solidFill>
                <a:schemeClr val="bg1"/>
              </a:solidFill>
              <a:cs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95" y="115895"/>
            <a:ext cx="6956920" cy="909829"/>
          </a:xfrm>
        </p:spPr>
        <p:txBody>
          <a:bodyPr>
            <a:normAutofit/>
          </a:bodyPr>
          <a:lstStyle/>
          <a:p>
            <a:pPr algn="ctr"/>
            <a:r>
              <a:rPr lang="de-DE" sz="2300" dirty="0" smtClean="0">
                <a:latin typeface="Arial" charset="0"/>
                <a:cs typeface="Arial" charset="0"/>
              </a:rPr>
              <a:t>Question B</a:t>
            </a:r>
            <a:endParaRPr lang="en-US" sz="2300" dirty="0"/>
          </a:p>
        </p:txBody>
      </p:sp>
      <p:sp>
        <p:nvSpPr>
          <p:cNvPr id="6" name="Text Box 17"/>
          <p:cNvSpPr txBox="1">
            <a:spLocks noChangeArrowheads="1"/>
          </p:cNvSpPr>
          <p:nvPr/>
        </p:nvSpPr>
        <p:spPr bwMode="auto">
          <a:xfrm>
            <a:off x="304800" y="1453898"/>
            <a:ext cx="8505371" cy="4985980"/>
          </a:xfrm>
          <a:prstGeom prst="rect">
            <a:avLst/>
          </a:prstGeom>
          <a:noFill/>
          <a:ln w="9525">
            <a:noFill/>
            <a:miter lim="800000"/>
            <a:headEnd/>
            <a:tailEnd/>
          </a:ln>
        </p:spPr>
        <p:txBody>
          <a:bodyPr wrap="square">
            <a:spAutoFit/>
          </a:bodyPr>
          <a:lstStyle/>
          <a:p>
            <a:pPr marL="457200" indent="-457200">
              <a:spcBef>
                <a:spcPct val="50000"/>
              </a:spcBef>
            </a:pPr>
            <a:r>
              <a:rPr lang="en-US" sz="2400" b="1" dirty="0">
                <a:solidFill>
                  <a:schemeClr val="bg1"/>
                </a:solidFill>
                <a:latin typeface="Arial" charset="0"/>
              </a:rPr>
              <a:t>Do you think scholarly video </a:t>
            </a:r>
            <a:r>
              <a:rPr lang="en-US" sz="2400" b="1" dirty="0" smtClean="0">
                <a:solidFill>
                  <a:schemeClr val="bg1"/>
                </a:solidFill>
                <a:latin typeface="Arial" charset="0"/>
              </a:rPr>
              <a:t>publication</a:t>
            </a:r>
            <a:r>
              <a:rPr lang="en-US" sz="2400" b="1" dirty="0" smtClean="0">
                <a:solidFill>
                  <a:schemeClr val="bg1"/>
                </a:solidFill>
                <a:latin typeface="Arial" charset="0"/>
              </a:rPr>
              <a:t> </a:t>
            </a:r>
            <a:r>
              <a:rPr lang="en-US" sz="2400" b="1" dirty="0">
                <a:solidFill>
                  <a:schemeClr val="bg1"/>
                </a:solidFill>
                <a:latin typeface="Arial" charset="0"/>
              </a:rPr>
              <a:t>will </a:t>
            </a:r>
            <a:r>
              <a:rPr lang="en-US" sz="2400" b="1" dirty="0" smtClean="0">
                <a:solidFill>
                  <a:schemeClr val="bg1"/>
                </a:solidFill>
                <a:latin typeface="Arial" charset="0"/>
              </a:rPr>
              <a:t>increase productivity </a:t>
            </a:r>
            <a:r>
              <a:rPr lang="en-US" sz="2400" b="1" dirty="0">
                <a:solidFill>
                  <a:schemeClr val="bg1"/>
                </a:solidFill>
                <a:latin typeface="Arial" charset="0"/>
              </a:rPr>
              <a:t>in research and </a:t>
            </a:r>
            <a:r>
              <a:rPr lang="en-US" sz="2400" b="1" dirty="0" smtClean="0">
                <a:solidFill>
                  <a:schemeClr val="bg1"/>
                </a:solidFill>
                <a:latin typeface="Arial" charset="0"/>
              </a:rPr>
              <a:t>education?</a:t>
            </a:r>
          </a:p>
          <a:p>
            <a:pPr marL="457200" indent="-457200">
              <a:spcBef>
                <a:spcPct val="50000"/>
              </a:spcBef>
            </a:pPr>
            <a:endParaRPr lang="en-US" sz="2400" dirty="0">
              <a:solidFill>
                <a:schemeClr val="bg1"/>
              </a:solidFill>
              <a:latin typeface="Arial" charset="0"/>
            </a:endParaRPr>
          </a:p>
          <a:p>
            <a:pPr marL="457200" indent="-457200">
              <a:spcBef>
                <a:spcPct val="50000"/>
              </a:spcBef>
              <a:buAutoNum type="arabicPeriod"/>
            </a:pPr>
            <a:r>
              <a:rPr lang="en-US" sz="2400" dirty="0" smtClean="0">
                <a:solidFill>
                  <a:schemeClr val="bg1"/>
                </a:solidFill>
                <a:latin typeface="Arial" charset="0"/>
              </a:rPr>
              <a:t>Yes</a:t>
            </a:r>
            <a:r>
              <a:rPr lang="en-US" sz="2400" dirty="0" smtClean="0">
                <a:solidFill>
                  <a:schemeClr val="bg1"/>
                </a:solidFill>
                <a:latin typeface="Arial" charset="0"/>
              </a:rPr>
              <a:t>.</a:t>
            </a:r>
          </a:p>
          <a:p>
            <a:pPr marL="457200" indent="-457200">
              <a:spcBef>
                <a:spcPct val="50000"/>
              </a:spcBef>
              <a:buAutoNum type="arabicPeriod"/>
            </a:pPr>
            <a:endParaRPr lang="en-US" sz="2400" dirty="0">
              <a:solidFill>
                <a:schemeClr val="bg1"/>
              </a:solidFill>
              <a:latin typeface="Arial" charset="0"/>
            </a:endParaRPr>
          </a:p>
          <a:p>
            <a:pPr marL="457200" indent="-457200">
              <a:spcBef>
                <a:spcPct val="50000"/>
              </a:spcBef>
              <a:buAutoNum type="arabicPeriod"/>
            </a:pPr>
            <a:r>
              <a:rPr lang="en-US" sz="2400" dirty="0" smtClean="0">
                <a:solidFill>
                  <a:schemeClr val="bg1"/>
                </a:solidFill>
                <a:latin typeface="Arial" charset="0"/>
              </a:rPr>
              <a:t>No.</a:t>
            </a:r>
            <a:endParaRPr lang="en-US" sz="2400" dirty="0" smtClean="0">
              <a:solidFill>
                <a:schemeClr val="bg1"/>
              </a:solidFill>
              <a:latin typeface="Arial" charset="0"/>
            </a:endParaRPr>
          </a:p>
          <a:p>
            <a:pPr marL="457200" indent="-457200">
              <a:spcBef>
                <a:spcPct val="50000"/>
              </a:spcBef>
              <a:buAutoNum type="arabicPeriod"/>
            </a:pPr>
            <a:endParaRPr lang="en-US" sz="2400" dirty="0">
              <a:solidFill>
                <a:schemeClr val="bg1"/>
              </a:solidFill>
              <a:latin typeface="Arial" charset="0"/>
            </a:endParaRPr>
          </a:p>
          <a:p>
            <a:pPr marL="457200" indent="-457200">
              <a:spcBef>
                <a:spcPct val="50000"/>
              </a:spcBef>
              <a:buAutoNum type="arabicPeriod"/>
            </a:pPr>
            <a:r>
              <a:rPr lang="en-US" sz="2400" dirty="0" smtClean="0">
                <a:solidFill>
                  <a:schemeClr val="bg1"/>
                </a:solidFill>
                <a:latin typeface="Arial" charset="0"/>
              </a:rPr>
              <a:t>Who cares? I am busy </a:t>
            </a:r>
            <a:r>
              <a:rPr lang="en-US" sz="2400" dirty="0" smtClean="0">
                <a:solidFill>
                  <a:schemeClr val="bg1"/>
                </a:solidFill>
                <a:latin typeface="Arial" charset="0"/>
              </a:rPr>
              <a:t>saving our print subscriptions.</a:t>
            </a:r>
            <a:endParaRPr lang="en-US" sz="2400" dirty="0" smtClean="0">
              <a:solidFill>
                <a:schemeClr val="bg1"/>
              </a:solidFill>
              <a:latin typeface="Arial" charset="0"/>
            </a:endParaRPr>
          </a:p>
          <a:p>
            <a:pPr marL="457200" indent="-457200">
              <a:spcBef>
                <a:spcPct val="50000"/>
              </a:spcBef>
            </a:pPr>
            <a:endParaRPr lang="en-US" sz="1800" dirty="0">
              <a:solidFill>
                <a:schemeClr val="bg1"/>
              </a:solidFill>
              <a:latin typeface="Arial" charset="0"/>
            </a:endParaRPr>
          </a:p>
          <a:p>
            <a:pPr marL="457200" indent="-457200">
              <a:spcBef>
                <a:spcPct val="50000"/>
              </a:spcBef>
            </a:pPr>
            <a:endParaRPr lang="en-US" sz="1800" dirty="0" smtClean="0">
              <a:solidFill>
                <a:schemeClr val="bg1"/>
              </a:solidFill>
              <a:latin typeface="Arial" charset="0"/>
            </a:endParaRPr>
          </a:p>
        </p:txBody>
      </p:sp>
    </p:spTree>
    <p:extLst>
      <p:ext uri="{BB962C8B-B14F-4D97-AF65-F5344CB8AC3E}">
        <p14:creationId xmlns:p14="http://schemas.microsoft.com/office/powerpoint/2010/main" val="1099924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Scientific Article – same from 1665</a:t>
            </a:r>
            <a:endParaRPr lang="en-US" sz="2800" dirty="0"/>
          </a:p>
        </p:txBody>
      </p:sp>
      <p:pic>
        <p:nvPicPr>
          <p:cNvPr id="4" name="Content Placeholder 3" descr="1665_phil_trans_vol_i_title.png"/>
          <p:cNvPicPr>
            <a:picLocks noGrp="1" noChangeAspect="1"/>
          </p:cNvPicPr>
          <p:nvPr>
            <p:ph idx="1"/>
          </p:nvPr>
        </p:nvPicPr>
        <p:blipFill>
          <a:blip r:embed="rId2"/>
          <a:stretch>
            <a:fillRect/>
          </a:stretch>
        </p:blipFill>
        <p:spPr>
          <a:xfrm>
            <a:off x="1238681" y="1252025"/>
            <a:ext cx="3417252" cy="5089525"/>
          </a:xfrm>
        </p:spPr>
      </p:pic>
      <p:sp>
        <p:nvSpPr>
          <p:cNvPr id="5" name="TextBox 4"/>
          <p:cNvSpPr txBox="1"/>
          <p:nvPr/>
        </p:nvSpPr>
        <p:spPr>
          <a:xfrm rot="10800000" flipV="1">
            <a:off x="3736066" y="5123379"/>
            <a:ext cx="6327438" cy="646331"/>
          </a:xfrm>
          <a:prstGeom prst="rect">
            <a:avLst/>
          </a:prstGeom>
          <a:noFill/>
        </p:spPr>
        <p:txBody>
          <a:bodyPr wrap="square" rtlCol="0">
            <a:spAutoFit/>
          </a:bodyPr>
          <a:lstStyle/>
          <a:p>
            <a:pPr algn="ctr"/>
            <a:r>
              <a:rPr lang="en-US" dirty="0" smtClean="0">
                <a:solidFill>
                  <a:schemeClr val="bg1"/>
                </a:solidFill>
              </a:rPr>
              <a:t>First Issue of Philosophical Transactions </a:t>
            </a:r>
          </a:p>
          <a:p>
            <a:pPr algn="ctr"/>
            <a:r>
              <a:rPr lang="en-US" dirty="0" smtClean="0">
                <a:solidFill>
                  <a:schemeClr val="bg1"/>
                </a:solidFill>
              </a:rPr>
              <a:t>of the Royal Society</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944" y="115895"/>
            <a:ext cx="5760720" cy="909829"/>
          </a:xfrm>
        </p:spPr>
        <p:txBody>
          <a:bodyPr>
            <a:noAutofit/>
          </a:bodyPr>
          <a:lstStyle/>
          <a:p>
            <a:pPr algn="ctr"/>
            <a:r>
              <a:rPr lang="en-US" sz="2800" dirty="0" smtClean="0"/>
              <a:t>Typical Scientific Article or </a:t>
            </a:r>
            <a:br>
              <a:rPr lang="en-US" sz="2800" dirty="0" smtClean="0"/>
            </a:br>
            <a:r>
              <a:rPr lang="en-US" sz="2800" dirty="0" smtClean="0"/>
              <a:t>Why Text Format does not Work</a:t>
            </a:r>
            <a:endParaRPr lang="en-US" sz="2800" dirty="0"/>
          </a:p>
        </p:txBody>
      </p:sp>
      <p:sp>
        <p:nvSpPr>
          <p:cNvPr id="3" name="Content Placeholder 2"/>
          <p:cNvSpPr>
            <a:spLocks noGrp="1"/>
          </p:cNvSpPr>
          <p:nvPr>
            <p:ph idx="1"/>
          </p:nvPr>
        </p:nvSpPr>
        <p:spPr>
          <a:xfrm>
            <a:off x="261808" y="1692095"/>
            <a:ext cx="8424992" cy="2359643"/>
          </a:xfrm>
        </p:spPr>
        <p:txBody>
          <a:bodyPr>
            <a:normAutofit/>
          </a:bodyPr>
          <a:lstStyle/>
          <a:p>
            <a:pPr marL="0" indent="0">
              <a:buNone/>
            </a:pPr>
            <a:r>
              <a:rPr lang="en-US" sz="2700" dirty="0" smtClean="0">
                <a:solidFill>
                  <a:schemeClr val="bg1"/>
                </a:solidFill>
                <a:cs typeface="Times New Roman" pitchFamily="18" charset="0"/>
              </a:rPr>
              <a:t>Position the metaphase spindle at 3 o’clock and hold it with holding pipette. Apply </a:t>
            </a:r>
            <a:r>
              <a:rPr lang="en-US" sz="2700" dirty="0" err="1" smtClean="0">
                <a:solidFill>
                  <a:schemeClr val="bg1"/>
                </a:solidFill>
                <a:cs typeface="Times New Roman" pitchFamily="18" charset="0"/>
              </a:rPr>
              <a:t>piezo</a:t>
            </a:r>
            <a:r>
              <a:rPr lang="en-US" sz="2700" dirty="0" smtClean="0">
                <a:solidFill>
                  <a:schemeClr val="bg1"/>
                </a:solidFill>
                <a:cs typeface="Times New Roman" pitchFamily="18" charset="0"/>
              </a:rPr>
              <a:t> pulses to penetrate the </a:t>
            </a:r>
            <a:r>
              <a:rPr lang="en-US" sz="2700" dirty="0" err="1" smtClean="0">
                <a:solidFill>
                  <a:schemeClr val="bg1"/>
                </a:solidFill>
                <a:cs typeface="Times New Roman" pitchFamily="18" charset="0"/>
              </a:rPr>
              <a:t>zona</a:t>
            </a:r>
            <a:r>
              <a:rPr lang="en-US" sz="2700" dirty="0" smtClean="0">
                <a:solidFill>
                  <a:schemeClr val="bg1"/>
                </a:solidFill>
                <a:cs typeface="Times New Roman" pitchFamily="18" charset="0"/>
              </a:rPr>
              <a:t> </a:t>
            </a:r>
            <a:r>
              <a:rPr lang="en-US" sz="2700" dirty="0" err="1" smtClean="0">
                <a:solidFill>
                  <a:schemeClr val="bg1"/>
                </a:solidFill>
                <a:cs typeface="Times New Roman" pitchFamily="18" charset="0"/>
              </a:rPr>
              <a:t>pellucida</a:t>
            </a:r>
            <a:r>
              <a:rPr lang="en-US" sz="2700" dirty="0" smtClean="0">
                <a:solidFill>
                  <a:schemeClr val="bg1"/>
                </a:solidFill>
                <a:cs typeface="Times New Roman" pitchFamily="18" charset="0"/>
              </a:rPr>
              <a:t>. Touch the metaphase plate with the </a:t>
            </a:r>
            <a:r>
              <a:rPr lang="en-US" sz="2700" dirty="0" err="1" smtClean="0">
                <a:solidFill>
                  <a:schemeClr val="bg1"/>
                </a:solidFill>
                <a:cs typeface="Times New Roman" pitchFamily="18" charset="0"/>
              </a:rPr>
              <a:t>enucleation</a:t>
            </a:r>
            <a:r>
              <a:rPr lang="en-US" sz="2700" dirty="0" smtClean="0">
                <a:solidFill>
                  <a:schemeClr val="bg1"/>
                </a:solidFill>
                <a:cs typeface="Times New Roman" pitchFamily="18" charset="0"/>
              </a:rPr>
              <a:t> pipette. Aspirate the spindle and withdraw the pipette.</a:t>
            </a:r>
          </a:p>
        </p:txBody>
      </p:sp>
      <p:sp>
        <p:nvSpPr>
          <p:cNvPr id="4" name="Rectangle 3"/>
          <p:cNvSpPr/>
          <p:nvPr/>
        </p:nvSpPr>
        <p:spPr>
          <a:xfrm>
            <a:off x="694944" y="4373720"/>
            <a:ext cx="7739608" cy="1569660"/>
          </a:xfrm>
          <a:prstGeom prst="rect">
            <a:avLst/>
          </a:prstGeom>
        </p:spPr>
        <p:txBody>
          <a:bodyPr wrap="square">
            <a:spAutoFit/>
          </a:bodyPr>
          <a:lstStyle/>
          <a:p>
            <a:r>
              <a:rPr lang="en-US" sz="3200" b="1" dirty="0">
                <a:solidFill>
                  <a:srgbClr val="FF0000"/>
                </a:solidFill>
              </a:rPr>
              <a:t>What </a:t>
            </a:r>
            <a:r>
              <a:rPr lang="en-US" sz="3200" b="1" dirty="0" smtClean="0">
                <a:solidFill>
                  <a:srgbClr val="FF0000"/>
                </a:solidFill>
              </a:rPr>
              <a:t>does it say</a:t>
            </a:r>
            <a:r>
              <a:rPr lang="en-US" sz="3200" b="1" dirty="0" smtClean="0">
                <a:solidFill>
                  <a:srgbClr val="FF0000"/>
                </a:solidFill>
              </a:rPr>
              <a:t>???</a:t>
            </a:r>
            <a:endParaRPr lang="en-US" sz="3200" b="1" dirty="0" smtClean="0">
              <a:solidFill>
                <a:srgbClr val="FF0000"/>
              </a:solidFill>
            </a:endParaRPr>
          </a:p>
          <a:p>
            <a:endParaRPr lang="en-US" sz="3200" b="1" dirty="0">
              <a:solidFill>
                <a:srgbClr val="FF0000"/>
              </a:solidFill>
            </a:endParaRPr>
          </a:p>
          <a:p>
            <a:r>
              <a:rPr lang="en-US" sz="3200" b="1" dirty="0" smtClean="0">
                <a:solidFill>
                  <a:srgbClr val="FF0000"/>
                </a:solidFill>
              </a:rPr>
              <a:t>How can I use it???</a:t>
            </a:r>
            <a:endParaRPr 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164" y="115895"/>
            <a:ext cx="6662019" cy="909829"/>
          </a:xfrm>
        </p:spPr>
        <p:txBody>
          <a:bodyPr>
            <a:normAutofit fontScale="90000"/>
          </a:bodyPr>
          <a:lstStyle/>
          <a:p>
            <a:pPr algn="ctr"/>
            <a:r>
              <a:rPr lang="en-US" sz="2800" dirty="0" smtClean="0"/>
              <a:t>1 picture vs. 1,000 words or </a:t>
            </a:r>
            <a:br>
              <a:rPr lang="en-US" sz="2800" dirty="0" smtClean="0"/>
            </a:br>
            <a:r>
              <a:rPr lang="en-US" sz="2800" dirty="0" smtClean="0"/>
              <a:t>why we need to publish in video</a:t>
            </a:r>
            <a:endParaRPr lang="en-US" sz="2800" dirty="0"/>
          </a:p>
        </p:txBody>
      </p:sp>
      <p:sp>
        <p:nvSpPr>
          <p:cNvPr id="9" name="Text Box 6"/>
          <p:cNvSpPr txBox="1">
            <a:spLocks noChangeArrowheads="1"/>
          </p:cNvSpPr>
          <p:nvPr/>
        </p:nvSpPr>
        <p:spPr bwMode="auto">
          <a:xfrm>
            <a:off x="0" y="2030926"/>
            <a:ext cx="3962400" cy="3785652"/>
          </a:xfrm>
          <a:prstGeom prst="rect">
            <a:avLst/>
          </a:prstGeom>
          <a:solidFill>
            <a:schemeClr val="accent1"/>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spcBef>
                <a:spcPct val="50000"/>
              </a:spcBef>
              <a:defRPr/>
            </a:pPr>
            <a:r>
              <a:rPr lang="en-US" sz="2000" dirty="0">
                <a:solidFill>
                  <a:schemeClr val="bg1"/>
                </a:solidFill>
                <a:cs typeface="Times New Roman" pitchFamily="18" charset="0"/>
              </a:rPr>
              <a:t>Position the metaphase spindle at 3 o’clock and hold it with holding pipette. Apply </a:t>
            </a:r>
            <a:r>
              <a:rPr lang="en-US" sz="2000" dirty="0" err="1">
                <a:solidFill>
                  <a:schemeClr val="bg1"/>
                </a:solidFill>
                <a:cs typeface="Times New Roman" pitchFamily="18" charset="0"/>
              </a:rPr>
              <a:t>piezo</a:t>
            </a:r>
            <a:r>
              <a:rPr lang="en-US" sz="2000" dirty="0">
                <a:solidFill>
                  <a:schemeClr val="bg1"/>
                </a:solidFill>
                <a:cs typeface="Times New Roman" pitchFamily="18" charset="0"/>
              </a:rPr>
              <a:t> pulses to penetrate the </a:t>
            </a:r>
            <a:r>
              <a:rPr lang="en-US" sz="2000" dirty="0" err="1">
                <a:solidFill>
                  <a:schemeClr val="bg1"/>
                </a:solidFill>
                <a:cs typeface="Times New Roman" pitchFamily="18" charset="0"/>
              </a:rPr>
              <a:t>zona</a:t>
            </a:r>
            <a:r>
              <a:rPr lang="en-US" sz="2000" dirty="0">
                <a:solidFill>
                  <a:schemeClr val="bg1"/>
                </a:solidFill>
                <a:cs typeface="Times New Roman" pitchFamily="18" charset="0"/>
              </a:rPr>
              <a:t> </a:t>
            </a:r>
            <a:r>
              <a:rPr lang="en-US" sz="2000" dirty="0" err="1">
                <a:solidFill>
                  <a:schemeClr val="bg1"/>
                </a:solidFill>
                <a:cs typeface="Times New Roman" pitchFamily="18" charset="0"/>
              </a:rPr>
              <a:t>pellucida</a:t>
            </a:r>
            <a:r>
              <a:rPr lang="en-US" sz="2000" dirty="0">
                <a:solidFill>
                  <a:schemeClr val="bg1"/>
                </a:solidFill>
                <a:cs typeface="Times New Roman" pitchFamily="18" charset="0"/>
              </a:rPr>
              <a:t>. Touch the metaphase plate with the </a:t>
            </a:r>
            <a:r>
              <a:rPr lang="en-US" sz="2000" dirty="0" err="1">
                <a:solidFill>
                  <a:schemeClr val="bg1"/>
                </a:solidFill>
                <a:cs typeface="Times New Roman" pitchFamily="18" charset="0"/>
              </a:rPr>
              <a:t>enucleation</a:t>
            </a:r>
            <a:r>
              <a:rPr lang="en-US" sz="2000" dirty="0">
                <a:solidFill>
                  <a:schemeClr val="bg1"/>
                </a:solidFill>
                <a:cs typeface="Times New Roman" pitchFamily="18" charset="0"/>
              </a:rPr>
              <a:t> pipette. Aspirate the spindle and withdraw the pipette</a:t>
            </a:r>
            <a:r>
              <a:rPr lang="en-US" sz="2000" dirty="0" smtClean="0">
                <a:solidFill>
                  <a:schemeClr val="bg1"/>
                </a:solidFill>
                <a:cs typeface="Times New Roman" pitchFamily="18" charset="0"/>
              </a:rPr>
              <a:t>.</a:t>
            </a:r>
            <a:r>
              <a:rPr lang="en-US" sz="2000" dirty="0" smtClean="0">
                <a:solidFill>
                  <a:srgbClr val="000099"/>
                </a:solidFill>
                <a:cs typeface="Times New Roman" pitchFamily="18" charset="0"/>
              </a:rPr>
              <a:t/>
            </a:r>
            <a:br>
              <a:rPr lang="en-US" sz="2000" dirty="0" smtClean="0">
                <a:solidFill>
                  <a:srgbClr val="000099"/>
                </a:solidFill>
                <a:cs typeface="Times New Roman" pitchFamily="18" charset="0"/>
              </a:rPr>
            </a:br>
            <a:endParaRPr lang="en-US" sz="2000" dirty="0">
              <a:solidFill>
                <a:srgbClr val="000099"/>
              </a:solidFill>
              <a:cs typeface="Times New Roman" pitchFamily="18" charset="0"/>
            </a:endParaRPr>
          </a:p>
          <a:p>
            <a:pPr>
              <a:spcBef>
                <a:spcPct val="50000"/>
              </a:spcBef>
              <a:defRPr/>
            </a:pPr>
            <a:endParaRPr lang="en-US" sz="2000" dirty="0">
              <a:solidFill>
                <a:srgbClr val="000099"/>
              </a:solidFill>
            </a:endParaRPr>
          </a:p>
          <a:p>
            <a:pPr>
              <a:spcBef>
                <a:spcPct val="50000"/>
              </a:spcBef>
              <a:defRPr/>
            </a:pPr>
            <a:endParaRPr lang="en-US" sz="2000" dirty="0">
              <a:solidFill>
                <a:srgbClr val="000099"/>
              </a:solidFill>
            </a:endParaRPr>
          </a:p>
        </p:txBody>
      </p:sp>
      <p:sp>
        <p:nvSpPr>
          <p:cNvPr id="6" name="Title 1"/>
          <p:cNvSpPr txBox="1">
            <a:spLocks/>
          </p:cNvSpPr>
          <p:nvPr/>
        </p:nvSpPr>
        <p:spPr>
          <a:xfrm>
            <a:off x="583660" y="1200819"/>
            <a:ext cx="2431914" cy="77496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2">
                    <a:lumMod val="40000"/>
                    <a:lumOff val="60000"/>
                  </a:schemeClr>
                </a:solidFill>
                <a:effectLst/>
                <a:uLnTx/>
                <a:uFillTx/>
                <a:latin typeface="+mj-lt"/>
                <a:ea typeface="+mj-ea"/>
                <a:cs typeface="+mj-cs"/>
              </a:rPr>
              <a:t>Text</a:t>
            </a:r>
            <a:r>
              <a:rPr kumimoji="0" lang="en-US" sz="2400" b="1" i="0" u="none" strike="noStrike" kern="1200" cap="none" spc="0" normalizeH="0" noProof="0" dirty="0" smtClean="0">
                <a:ln>
                  <a:noFill/>
                </a:ln>
                <a:solidFill>
                  <a:schemeClr val="tx2">
                    <a:lumMod val="40000"/>
                    <a:lumOff val="60000"/>
                  </a:schemeClr>
                </a:solidFill>
                <a:effectLst/>
                <a:uLnTx/>
                <a:uFillTx/>
                <a:latin typeface="+mj-lt"/>
                <a:ea typeface="+mj-ea"/>
                <a:cs typeface="+mj-cs"/>
              </a:rPr>
              <a:t> article</a:t>
            </a:r>
            <a:endParaRPr kumimoji="0" lang="en-US" sz="2400" b="1" i="0" u="none" strike="noStrike" kern="1200" cap="none" spc="0" normalizeH="0" baseline="0" noProof="0" dirty="0">
              <a:ln>
                <a:noFill/>
              </a:ln>
              <a:solidFill>
                <a:schemeClr val="tx2">
                  <a:lumMod val="40000"/>
                  <a:lumOff val="60000"/>
                </a:schemeClr>
              </a:solidFill>
              <a:effectLst/>
              <a:uLnTx/>
              <a:uFillTx/>
              <a:latin typeface="+mj-lt"/>
              <a:ea typeface="+mj-ea"/>
              <a:cs typeface="+mj-cs"/>
            </a:endParaRPr>
          </a:p>
        </p:txBody>
      </p:sp>
      <p:sp>
        <p:nvSpPr>
          <p:cNvPr id="7" name="Title 1"/>
          <p:cNvSpPr txBox="1">
            <a:spLocks/>
          </p:cNvSpPr>
          <p:nvPr/>
        </p:nvSpPr>
        <p:spPr>
          <a:xfrm>
            <a:off x="4841065" y="1178124"/>
            <a:ext cx="2431914" cy="77496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2">
                    <a:lumMod val="40000"/>
                    <a:lumOff val="60000"/>
                  </a:schemeClr>
                </a:solidFill>
                <a:effectLst/>
                <a:uLnTx/>
                <a:uFillTx/>
                <a:latin typeface="+mj-lt"/>
                <a:ea typeface="+mj-ea"/>
                <a:cs typeface="+mj-cs"/>
              </a:rPr>
              <a:t>Real</a:t>
            </a:r>
            <a:r>
              <a:rPr kumimoji="0" lang="en-US" sz="2400" b="1" i="0" u="none" strike="noStrike" kern="1200" cap="none" spc="0" normalizeH="0" noProof="0" dirty="0" smtClean="0">
                <a:ln>
                  <a:noFill/>
                </a:ln>
                <a:solidFill>
                  <a:schemeClr val="tx2">
                    <a:lumMod val="40000"/>
                    <a:lumOff val="60000"/>
                  </a:schemeClr>
                </a:solidFill>
                <a:effectLst/>
                <a:uLnTx/>
                <a:uFillTx/>
                <a:latin typeface="+mj-lt"/>
                <a:ea typeface="+mj-ea"/>
                <a:cs typeface="+mj-cs"/>
              </a:rPr>
              <a:t> life</a:t>
            </a:r>
            <a:r>
              <a:rPr kumimoji="0" lang="en-US" sz="2400" b="1" i="0" u="none" strike="noStrike" kern="1200" cap="none" spc="0" normalizeH="0" baseline="0" noProof="0" dirty="0" smtClean="0">
                <a:ln>
                  <a:noFill/>
                </a:ln>
                <a:solidFill>
                  <a:schemeClr val="tx2">
                    <a:lumMod val="40000"/>
                    <a:lumOff val="60000"/>
                  </a:schemeClr>
                </a:solidFill>
                <a:effectLst/>
                <a:uLnTx/>
                <a:uFillTx/>
                <a:latin typeface="+mj-lt"/>
                <a:ea typeface="+mj-ea"/>
                <a:cs typeface="+mj-cs"/>
              </a:rPr>
              <a:t> </a:t>
            </a:r>
            <a:endParaRPr kumimoji="0" lang="en-US" sz="2400" b="1" i="0" u="none" strike="noStrike" kern="1200" cap="none" spc="0" normalizeH="0" baseline="0" noProof="0" dirty="0">
              <a:ln>
                <a:noFill/>
              </a:ln>
              <a:solidFill>
                <a:schemeClr val="tx2">
                  <a:lumMod val="40000"/>
                  <a:lumOff val="60000"/>
                </a:schemeClr>
              </a:solidFill>
              <a:effectLst/>
              <a:uLnTx/>
              <a:uFillTx/>
              <a:latin typeface="+mj-lt"/>
              <a:ea typeface="+mj-ea"/>
              <a:cs typeface="+mj-cs"/>
            </a:endParaRPr>
          </a:p>
        </p:txBody>
      </p:sp>
      <p:pic>
        <p:nvPicPr>
          <p:cNvPr id="8" name="1111.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108660" y="2030926"/>
            <a:ext cx="4912099" cy="368407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16" y="115894"/>
            <a:ext cx="6906850" cy="909829"/>
          </a:xfrm>
        </p:spPr>
        <p:txBody>
          <a:bodyPr>
            <a:noAutofit/>
          </a:bodyPr>
          <a:lstStyle/>
          <a:p>
            <a:pPr algn="ctr"/>
            <a:r>
              <a:rPr lang="en-US" sz="2800" dirty="0" smtClean="0"/>
              <a:t>The idea of </a:t>
            </a:r>
            <a:r>
              <a:rPr lang="en-US" sz="2800" dirty="0" err="1" smtClean="0"/>
              <a:t>JoVE</a:t>
            </a:r>
            <a:r>
              <a:rPr lang="en-US" sz="2800" dirty="0" smtClean="0"/>
              <a:t> </a:t>
            </a:r>
            <a:br>
              <a:rPr lang="en-US" sz="2800" dirty="0" smtClean="0"/>
            </a:br>
            <a:r>
              <a:rPr lang="en-US" sz="2800" dirty="0" smtClean="0"/>
              <a:t>(Journal of Visualized Experiments)</a:t>
            </a:r>
            <a:r>
              <a:rPr lang="en-US" sz="2800" dirty="0" smtClean="0"/>
              <a:t>   </a:t>
            </a:r>
            <a:endParaRPr lang="en-US" sz="2800" dirty="0"/>
          </a:p>
        </p:txBody>
      </p:sp>
      <p:sp>
        <p:nvSpPr>
          <p:cNvPr id="3" name="Content Placeholder 2"/>
          <p:cNvSpPr>
            <a:spLocks noGrp="1"/>
          </p:cNvSpPr>
          <p:nvPr>
            <p:ph idx="1"/>
          </p:nvPr>
        </p:nvSpPr>
        <p:spPr>
          <a:xfrm>
            <a:off x="261808" y="1376492"/>
            <a:ext cx="8424992" cy="4661453"/>
          </a:xfrm>
        </p:spPr>
        <p:txBody>
          <a:bodyPr>
            <a:normAutofit fontScale="92500" lnSpcReduction="10000"/>
          </a:bodyPr>
          <a:lstStyle/>
          <a:p>
            <a:pPr algn="ctr" eaLnBrk="0" hangingPunct="0">
              <a:buNone/>
            </a:pPr>
            <a:endParaRPr lang="en-US" b="1" dirty="0" smtClean="0">
              <a:solidFill>
                <a:schemeClr val="bg1"/>
              </a:solidFill>
            </a:endParaRPr>
          </a:p>
          <a:p>
            <a:pPr algn="ctr" eaLnBrk="0" hangingPunct="0">
              <a:buNone/>
            </a:pPr>
            <a:r>
              <a:rPr lang="en-US" b="1" dirty="0" smtClean="0">
                <a:solidFill>
                  <a:schemeClr val="bg1"/>
                </a:solidFill>
              </a:rPr>
              <a:t>Text doesn’t work</a:t>
            </a:r>
            <a:r>
              <a:rPr lang="en-US" b="1" dirty="0" smtClean="0">
                <a:solidFill>
                  <a:schemeClr val="bg1"/>
                </a:solidFill>
              </a:rPr>
              <a:t>?</a:t>
            </a:r>
          </a:p>
          <a:p>
            <a:pPr algn="ctr" eaLnBrk="0" hangingPunct="0">
              <a:buNone/>
            </a:pPr>
            <a:endParaRPr lang="en-US" b="1" dirty="0">
              <a:solidFill>
                <a:schemeClr val="bg1"/>
              </a:solidFill>
            </a:endParaRPr>
          </a:p>
          <a:p>
            <a:pPr algn="ctr" eaLnBrk="0" hangingPunct="0">
              <a:buNone/>
            </a:pPr>
            <a:endParaRPr lang="en-US" b="1" dirty="0" smtClean="0">
              <a:solidFill>
                <a:schemeClr val="bg1"/>
              </a:solidFill>
            </a:endParaRPr>
          </a:p>
          <a:p>
            <a:pPr algn="ctr" eaLnBrk="0" hangingPunct="0">
              <a:buNone/>
            </a:pPr>
            <a:r>
              <a:rPr lang="en-US" b="1" dirty="0" smtClean="0">
                <a:solidFill>
                  <a:srgbClr val="FF0000"/>
                </a:solidFill>
              </a:rPr>
              <a:t>Show</a:t>
            </a:r>
            <a:r>
              <a:rPr lang="en-US" b="1" dirty="0" smtClean="0">
                <a:solidFill>
                  <a:schemeClr val="bg1"/>
                </a:solidFill>
              </a:rPr>
              <a:t> it in video</a:t>
            </a:r>
            <a:r>
              <a:rPr lang="en-US" b="1" dirty="0" smtClean="0">
                <a:solidFill>
                  <a:schemeClr val="bg1"/>
                </a:solidFill>
              </a:rPr>
              <a:t>!</a:t>
            </a:r>
          </a:p>
          <a:p>
            <a:pPr algn="ctr" eaLnBrk="0" hangingPunct="0">
              <a:buNone/>
            </a:pPr>
            <a:endParaRPr lang="en-US" b="1" dirty="0" smtClean="0">
              <a:solidFill>
                <a:schemeClr val="bg1"/>
              </a:solidFill>
            </a:endParaRPr>
          </a:p>
          <a:p>
            <a:pPr algn="ctr" eaLnBrk="0" hangingPunct="0">
              <a:buNone/>
            </a:pPr>
            <a:endParaRPr lang="en-US" b="1" dirty="0">
              <a:solidFill>
                <a:schemeClr val="bg1"/>
              </a:solidFill>
            </a:endParaRPr>
          </a:p>
          <a:p>
            <a:pPr algn="ctr" eaLnBrk="0" hangingPunct="0">
              <a:buNone/>
            </a:pPr>
            <a:r>
              <a:rPr lang="en-US" b="1" dirty="0" smtClean="0">
                <a:solidFill>
                  <a:schemeClr val="bg1"/>
                </a:solidFill>
              </a:rPr>
              <a:t>Create n</a:t>
            </a:r>
            <a:r>
              <a:rPr lang="en-US" b="1" dirty="0" smtClean="0">
                <a:solidFill>
                  <a:schemeClr val="bg1"/>
                </a:solidFill>
              </a:rPr>
              <a:t>ew type of science journal: </a:t>
            </a:r>
          </a:p>
          <a:p>
            <a:pPr algn="ctr" eaLnBrk="0" hangingPunct="0">
              <a:buNone/>
            </a:pPr>
            <a:r>
              <a:rPr lang="en-US" b="1" dirty="0" smtClean="0">
                <a:solidFill>
                  <a:schemeClr val="bg1"/>
                </a:solidFill>
              </a:rPr>
              <a:t>video journal</a:t>
            </a:r>
          </a:p>
          <a:p>
            <a:pPr algn="ctr" eaLnBrk="0" hangingPunct="0">
              <a:buNone/>
            </a:pPr>
            <a:endParaRPr lang="en-US" b="1" dirty="0" smtClean="0">
              <a:solidFill>
                <a:schemeClr val="bg1"/>
              </a:solidFill>
            </a:endParaRPr>
          </a:p>
          <a:p>
            <a:pPr algn="ctr" eaLnBrk="0" hangingPunct="0">
              <a:buNone/>
            </a:pPr>
            <a:endParaRPr lang="en-US" b="1" dirty="0">
              <a:solidFill>
                <a:schemeClr val="bg1"/>
              </a:solidFill>
            </a:endParaRPr>
          </a:p>
          <a:p>
            <a:pPr algn="ctr" eaLnBrk="0" hangingPunct="0">
              <a:buNone/>
            </a:pPr>
            <a:endParaRPr lang="en-US" b="1" dirty="0" smtClean="0">
              <a:solidFill>
                <a:schemeClr val="bg1"/>
              </a:solidFill>
            </a:endParaRPr>
          </a:p>
          <a:p>
            <a:endParaRPr lang="en-US" dirty="0"/>
          </a:p>
        </p:txBody>
      </p:sp>
      <p:cxnSp>
        <p:nvCxnSpPr>
          <p:cNvPr id="5" name="Straight Arrow Connector 4"/>
          <p:cNvCxnSpPr/>
          <p:nvPr/>
        </p:nvCxnSpPr>
        <p:spPr>
          <a:xfrm>
            <a:off x="4455886" y="2510986"/>
            <a:ext cx="0" cy="754733"/>
          </a:xfrm>
          <a:prstGeom prst="straightConnector1">
            <a:avLst/>
          </a:prstGeom>
          <a:ln w="53975">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4448632" y="4042216"/>
            <a:ext cx="0" cy="754733"/>
          </a:xfrm>
          <a:prstGeom prst="straightConnector1">
            <a:avLst/>
          </a:prstGeom>
          <a:ln w="53975">
            <a:solidFill>
              <a:schemeClr val="bg1"/>
            </a:solidFill>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082" y="248447"/>
            <a:ext cx="7244780" cy="722305"/>
          </a:xfrm>
        </p:spPr>
        <p:txBody>
          <a:bodyPr>
            <a:normAutofit fontScale="90000"/>
          </a:bodyPr>
          <a:lstStyle/>
          <a:p>
            <a:pPr algn="ctr"/>
            <a:r>
              <a:rPr lang="en-US" sz="3600" dirty="0" smtClean="0">
                <a:latin typeface="Arial" charset="0"/>
              </a:rPr>
              <a:t/>
            </a:r>
            <a:br>
              <a:rPr lang="en-US" sz="3600" dirty="0" smtClean="0">
                <a:latin typeface="Arial" charset="0"/>
              </a:rPr>
            </a:br>
            <a:r>
              <a:rPr lang="en-US" sz="3600" dirty="0" smtClean="0">
                <a:latin typeface="Arial" charset="0"/>
              </a:rPr>
              <a:t>Structure </a:t>
            </a:r>
            <a:r>
              <a:rPr lang="en-US" sz="3600" dirty="0" smtClean="0">
                <a:latin typeface="Arial" charset="0"/>
              </a:rPr>
              <a:t>of scientific </a:t>
            </a:r>
            <a:r>
              <a:rPr lang="en-US" sz="3600" dirty="0" smtClean="0">
                <a:latin typeface="Arial" charset="0"/>
              </a:rPr>
              <a:t>video-article: follow the traditional text format</a:t>
            </a:r>
            <a:r>
              <a:rPr lang="en-US" sz="3600" dirty="0" smtClean="0">
                <a:solidFill>
                  <a:schemeClr val="accent2"/>
                </a:solidFill>
                <a:latin typeface="Arial" charset="0"/>
              </a:rPr>
              <a:t/>
            </a:r>
            <a:br>
              <a:rPr lang="en-US" sz="3600" dirty="0" smtClean="0">
                <a:solidFill>
                  <a:schemeClr val="accent2"/>
                </a:solidFill>
                <a:latin typeface="Arial" charset="0"/>
              </a:rPr>
            </a:br>
            <a:endParaRPr lang="en-US" dirty="0"/>
          </a:p>
        </p:txBody>
      </p:sp>
      <p:graphicFrame>
        <p:nvGraphicFramePr>
          <p:cNvPr id="5" name="Object 3"/>
          <p:cNvGraphicFramePr>
            <a:graphicFrameLocks noChangeAspect="1"/>
          </p:cNvGraphicFramePr>
          <p:nvPr/>
        </p:nvGraphicFramePr>
        <p:xfrm>
          <a:off x="457200" y="1706225"/>
          <a:ext cx="3124200" cy="2173287"/>
        </p:xfrm>
        <a:graphic>
          <a:graphicData uri="http://schemas.openxmlformats.org/presentationml/2006/ole">
            <mc:AlternateContent xmlns:mc="http://schemas.openxmlformats.org/markup-compatibility/2006">
              <mc:Choice xmlns:v="urn:schemas-microsoft-com:vml" Requires="v">
                <p:oleObj spid="_x0000_s3562" name="Bitmap Image" r:id="rId3" imgW="6076190" imgH="4086795" progId="Paint.Picture">
                  <p:embed/>
                </p:oleObj>
              </mc:Choice>
              <mc:Fallback>
                <p:oleObj name="Bitmap Image" r:id="rId3" imgW="6076190" imgH="4086795"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706225"/>
                        <a:ext cx="3124200" cy="21732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4"/>
          <p:cNvGraphicFramePr>
            <a:graphicFrameLocks noChangeAspect="1"/>
          </p:cNvGraphicFramePr>
          <p:nvPr/>
        </p:nvGraphicFramePr>
        <p:xfrm>
          <a:off x="4800600" y="1693524"/>
          <a:ext cx="3124200" cy="2185988"/>
        </p:xfrm>
        <a:graphic>
          <a:graphicData uri="http://schemas.openxmlformats.org/presentationml/2006/ole">
            <mc:AlternateContent xmlns:mc="http://schemas.openxmlformats.org/markup-compatibility/2006">
              <mc:Choice xmlns:v="urn:schemas-microsoft-com:vml" Requires="v">
                <p:oleObj spid="_x0000_s3563" name="Bitmap Image" r:id="rId5" imgW="5990476" imgH="3990476" progId="Paint.Picture">
                  <p:embed/>
                </p:oleObj>
              </mc:Choice>
              <mc:Fallback>
                <p:oleObj name="Bitmap Image" r:id="rId5" imgW="5990476" imgH="3990476" progId="Paint.Picture">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1693524"/>
                        <a:ext cx="3124200" cy="21859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 Box 5"/>
          <p:cNvSpPr txBox="1">
            <a:spLocks noChangeArrowheads="1"/>
          </p:cNvSpPr>
          <p:nvPr/>
        </p:nvSpPr>
        <p:spPr bwMode="auto">
          <a:xfrm>
            <a:off x="0" y="1187228"/>
            <a:ext cx="3886200" cy="366713"/>
          </a:xfrm>
          <a:prstGeom prst="rect">
            <a:avLst/>
          </a:prstGeom>
          <a:noFill/>
          <a:ln w="9525">
            <a:noFill/>
            <a:miter lim="800000"/>
            <a:headEnd/>
            <a:tailEnd/>
          </a:ln>
        </p:spPr>
        <p:txBody>
          <a:bodyPr>
            <a:spAutoFit/>
          </a:bodyPr>
          <a:lstStyle/>
          <a:p>
            <a:pPr algn="ctr">
              <a:spcBef>
                <a:spcPct val="50000"/>
              </a:spcBef>
            </a:pPr>
            <a:r>
              <a:rPr lang="en-US" sz="1800" dirty="0">
                <a:solidFill>
                  <a:schemeClr val="bg1"/>
                </a:solidFill>
                <a:latin typeface="Arial" charset="0"/>
              </a:rPr>
              <a:t>1. </a:t>
            </a:r>
            <a:r>
              <a:rPr lang="en-US" sz="1800" dirty="0" smtClean="0">
                <a:solidFill>
                  <a:schemeClr val="bg1"/>
                </a:solidFill>
                <a:latin typeface="Arial" charset="0"/>
              </a:rPr>
              <a:t>Animated </a:t>
            </a:r>
            <a:r>
              <a:rPr lang="en-US" dirty="0" smtClean="0">
                <a:solidFill>
                  <a:schemeClr val="bg1"/>
                </a:solidFill>
                <a:latin typeface="Arial" charset="0"/>
              </a:rPr>
              <a:t>Abstract</a:t>
            </a:r>
            <a:endParaRPr lang="en-US" sz="1800" dirty="0">
              <a:solidFill>
                <a:schemeClr val="bg1"/>
              </a:solidFill>
              <a:latin typeface="Arial" charset="0"/>
            </a:endParaRPr>
          </a:p>
        </p:txBody>
      </p:sp>
      <p:sp>
        <p:nvSpPr>
          <p:cNvPr id="8" name="Text Box 6"/>
          <p:cNvSpPr txBox="1">
            <a:spLocks noChangeArrowheads="1"/>
          </p:cNvSpPr>
          <p:nvPr/>
        </p:nvSpPr>
        <p:spPr bwMode="auto">
          <a:xfrm>
            <a:off x="4191000" y="1214840"/>
            <a:ext cx="4114800" cy="366713"/>
          </a:xfrm>
          <a:prstGeom prst="rect">
            <a:avLst/>
          </a:prstGeom>
          <a:noFill/>
          <a:ln w="9525">
            <a:noFill/>
            <a:miter lim="800000"/>
            <a:headEnd/>
            <a:tailEnd/>
          </a:ln>
        </p:spPr>
        <p:txBody>
          <a:bodyPr>
            <a:spAutoFit/>
          </a:bodyPr>
          <a:lstStyle/>
          <a:p>
            <a:pPr algn="ctr">
              <a:spcBef>
                <a:spcPct val="50000"/>
              </a:spcBef>
            </a:pPr>
            <a:r>
              <a:rPr lang="en-US" sz="1800" dirty="0">
                <a:solidFill>
                  <a:schemeClr val="bg1"/>
                </a:solidFill>
                <a:latin typeface="Arial" charset="0"/>
              </a:rPr>
              <a:t>2. Introduction of scientists</a:t>
            </a:r>
          </a:p>
        </p:txBody>
      </p:sp>
      <p:graphicFrame>
        <p:nvGraphicFramePr>
          <p:cNvPr id="9" name="Object 7"/>
          <p:cNvGraphicFramePr>
            <a:graphicFrameLocks noChangeAspect="1"/>
          </p:cNvGraphicFramePr>
          <p:nvPr/>
        </p:nvGraphicFramePr>
        <p:xfrm>
          <a:off x="457200" y="4443316"/>
          <a:ext cx="3124200" cy="2217737"/>
        </p:xfrm>
        <a:graphic>
          <a:graphicData uri="http://schemas.openxmlformats.org/presentationml/2006/ole">
            <mc:AlternateContent xmlns:mc="http://schemas.openxmlformats.org/markup-compatibility/2006">
              <mc:Choice xmlns:v="urn:schemas-microsoft-com:vml" Requires="v">
                <p:oleObj spid="_x0000_s3564" name="Bitmap Image" r:id="rId7" imgW="5923810" imgH="3990476" progId="Paint.Picture">
                  <p:embed/>
                </p:oleObj>
              </mc:Choice>
              <mc:Fallback>
                <p:oleObj name="Bitmap Image" r:id="rId7" imgW="5923810" imgH="3990476" progId="Paint.Picture">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443316"/>
                        <a:ext cx="3124200" cy="221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8"/>
          <p:cNvGraphicFramePr>
            <a:graphicFrameLocks noChangeAspect="1"/>
          </p:cNvGraphicFramePr>
          <p:nvPr/>
        </p:nvGraphicFramePr>
        <p:xfrm>
          <a:off x="4876800" y="4432203"/>
          <a:ext cx="3200400" cy="2228850"/>
        </p:xfrm>
        <a:graphic>
          <a:graphicData uri="http://schemas.openxmlformats.org/presentationml/2006/ole">
            <mc:AlternateContent xmlns:mc="http://schemas.openxmlformats.org/markup-compatibility/2006">
              <mc:Choice xmlns:v="urn:schemas-microsoft-com:vml" Requires="v">
                <p:oleObj spid="_x0000_s3565" name="Bitmap Image" r:id="rId9" imgW="5733333" imgH="3990476" progId="Paint.Picture">
                  <p:embed/>
                </p:oleObj>
              </mc:Choice>
              <mc:Fallback>
                <p:oleObj name="Bitmap Image" r:id="rId9" imgW="5733333" imgH="3990476" progId="Paint.Picture">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6800" y="4432203"/>
                        <a:ext cx="320040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 Box 9"/>
          <p:cNvSpPr txBox="1">
            <a:spLocks noChangeArrowheads="1"/>
          </p:cNvSpPr>
          <p:nvPr/>
        </p:nvSpPr>
        <p:spPr bwMode="auto">
          <a:xfrm>
            <a:off x="0" y="4007644"/>
            <a:ext cx="3886200" cy="366712"/>
          </a:xfrm>
          <a:prstGeom prst="rect">
            <a:avLst/>
          </a:prstGeom>
          <a:noFill/>
          <a:ln w="9525">
            <a:noFill/>
            <a:miter lim="800000"/>
            <a:headEnd/>
            <a:tailEnd/>
          </a:ln>
        </p:spPr>
        <p:txBody>
          <a:bodyPr>
            <a:spAutoFit/>
          </a:bodyPr>
          <a:lstStyle/>
          <a:p>
            <a:pPr algn="ctr">
              <a:spcBef>
                <a:spcPct val="50000"/>
              </a:spcBef>
            </a:pPr>
            <a:r>
              <a:rPr lang="en-US" sz="1800" dirty="0">
                <a:solidFill>
                  <a:schemeClr val="bg1"/>
                </a:solidFill>
                <a:latin typeface="Arial" charset="0"/>
              </a:rPr>
              <a:t>3. Experimental procedure</a:t>
            </a:r>
          </a:p>
        </p:txBody>
      </p:sp>
      <p:sp>
        <p:nvSpPr>
          <p:cNvPr id="12" name="Text Box 10"/>
          <p:cNvSpPr txBox="1">
            <a:spLocks noChangeArrowheads="1"/>
          </p:cNvSpPr>
          <p:nvPr/>
        </p:nvSpPr>
        <p:spPr bwMode="auto">
          <a:xfrm>
            <a:off x="4191000" y="4007644"/>
            <a:ext cx="4114800" cy="366712"/>
          </a:xfrm>
          <a:prstGeom prst="rect">
            <a:avLst/>
          </a:prstGeom>
          <a:noFill/>
          <a:ln w="9525">
            <a:noFill/>
            <a:miter lim="800000"/>
            <a:headEnd/>
            <a:tailEnd/>
          </a:ln>
        </p:spPr>
        <p:txBody>
          <a:bodyPr>
            <a:spAutoFit/>
          </a:bodyPr>
          <a:lstStyle/>
          <a:p>
            <a:pPr algn="ctr">
              <a:spcBef>
                <a:spcPct val="50000"/>
              </a:spcBef>
            </a:pPr>
            <a:r>
              <a:rPr lang="en-US" sz="1800" dirty="0">
                <a:solidFill>
                  <a:schemeClr val="bg1"/>
                </a:solidFill>
                <a:latin typeface="Arial" charset="0"/>
              </a:rPr>
              <a:t>4. Discussion of results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335"/>
            <a:ext cx="6906850" cy="909829"/>
          </a:xfrm>
        </p:spPr>
        <p:txBody>
          <a:bodyPr>
            <a:normAutofit/>
          </a:bodyPr>
          <a:lstStyle/>
          <a:p>
            <a:pPr algn="ctr"/>
            <a:r>
              <a:rPr lang="en-US" sz="2800" dirty="0" smtClean="0"/>
              <a:t>New Article = Video + Text</a:t>
            </a:r>
            <a:endParaRPr lang="en-US" sz="2800" dirty="0"/>
          </a:p>
        </p:txBody>
      </p:sp>
      <p:pic>
        <p:nvPicPr>
          <p:cNvPr id="4" name="Picture 11" descr="Article 8"/>
          <p:cNvPicPr>
            <a:picLocks noChangeAspect="1" noChangeArrowheads="1"/>
          </p:cNvPicPr>
          <p:nvPr/>
        </p:nvPicPr>
        <p:blipFill>
          <a:blip r:embed="rId3"/>
          <a:srcRect/>
          <a:stretch>
            <a:fillRect/>
          </a:stretch>
        </p:blipFill>
        <p:spPr bwMode="auto">
          <a:xfrm>
            <a:off x="7010140" y="1340169"/>
            <a:ext cx="1752860" cy="1143920"/>
          </a:xfrm>
          <a:prstGeom prst="rect">
            <a:avLst/>
          </a:prstGeom>
          <a:noFill/>
          <a:ln w="9525">
            <a:noFill/>
            <a:miter lim="800000"/>
            <a:headEnd/>
            <a:tailEnd/>
          </a:ln>
        </p:spPr>
      </p:pic>
      <p:pic>
        <p:nvPicPr>
          <p:cNvPr id="5" name="Picture 13" descr="Article 10"/>
          <p:cNvPicPr>
            <a:picLocks noChangeAspect="1" noChangeArrowheads="1"/>
          </p:cNvPicPr>
          <p:nvPr/>
        </p:nvPicPr>
        <p:blipFill>
          <a:blip r:embed="rId4"/>
          <a:srcRect/>
          <a:stretch>
            <a:fillRect/>
          </a:stretch>
        </p:blipFill>
        <p:spPr bwMode="auto">
          <a:xfrm>
            <a:off x="5746608" y="4156224"/>
            <a:ext cx="3016392" cy="1429644"/>
          </a:xfrm>
          <a:prstGeom prst="rect">
            <a:avLst/>
          </a:prstGeom>
          <a:noFill/>
          <a:ln w="9525">
            <a:noFill/>
            <a:miter lim="800000"/>
            <a:headEnd/>
            <a:tailEnd/>
          </a:ln>
        </p:spPr>
      </p:pic>
      <p:pic>
        <p:nvPicPr>
          <p:cNvPr id="6" name="Picture 14" descr="Article 11"/>
          <p:cNvPicPr>
            <a:picLocks noChangeAspect="1" noChangeArrowheads="1"/>
          </p:cNvPicPr>
          <p:nvPr/>
        </p:nvPicPr>
        <p:blipFill>
          <a:blip r:embed="rId5"/>
          <a:srcRect/>
          <a:stretch>
            <a:fillRect/>
          </a:stretch>
        </p:blipFill>
        <p:spPr bwMode="auto">
          <a:xfrm>
            <a:off x="7010140" y="5573416"/>
            <a:ext cx="1752859" cy="1071191"/>
          </a:xfrm>
          <a:prstGeom prst="rect">
            <a:avLst/>
          </a:prstGeom>
          <a:noFill/>
          <a:ln w="9525">
            <a:noFill/>
            <a:miter lim="800000"/>
            <a:headEnd/>
            <a:tailEnd/>
          </a:ln>
        </p:spPr>
      </p:pic>
      <p:graphicFrame>
        <p:nvGraphicFramePr>
          <p:cNvPr id="8" name="Object 17"/>
          <p:cNvGraphicFramePr>
            <a:graphicFrameLocks noChangeAspect="1"/>
          </p:cNvGraphicFramePr>
          <p:nvPr/>
        </p:nvGraphicFramePr>
        <p:xfrm>
          <a:off x="286710" y="1450188"/>
          <a:ext cx="5079844" cy="3385189"/>
        </p:xfrm>
        <a:graphic>
          <a:graphicData uri="http://schemas.openxmlformats.org/presentationml/2006/ole">
            <mc:AlternateContent xmlns:mc="http://schemas.openxmlformats.org/markup-compatibility/2006">
              <mc:Choice xmlns:v="urn:schemas-microsoft-com:vml" Requires="v">
                <p:oleObj spid="_x0000_s4339" name="Bitmap Image" r:id="rId6" imgW="6373115" imgH="4247619" progId="Paint.Picture">
                  <p:embed/>
                </p:oleObj>
              </mc:Choice>
              <mc:Fallback>
                <p:oleObj name="Bitmap Image" r:id="rId6" imgW="6373115" imgH="4247619" progId="Paint.Picture">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710" y="1450188"/>
                        <a:ext cx="5079844" cy="338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21"/>
          <p:cNvGraphicFramePr>
            <a:graphicFrameLocks noChangeAspect="1"/>
          </p:cNvGraphicFramePr>
          <p:nvPr/>
        </p:nvGraphicFramePr>
        <p:xfrm>
          <a:off x="286710" y="4835377"/>
          <a:ext cx="4631594" cy="1705124"/>
        </p:xfrm>
        <a:graphic>
          <a:graphicData uri="http://schemas.openxmlformats.org/presentationml/2006/ole">
            <mc:AlternateContent xmlns:mc="http://schemas.openxmlformats.org/markup-compatibility/2006">
              <mc:Choice xmlns:v="urn:schemas-microsoft-com:vml" Requires="v">
                <p:oleObj spid="_x0000_s4340" name="Bitmap Image" r:id="rId8" imgW="5200000" imgH="1914286" progId="Paint.Picture">
                  <p:embed/>
                </p:oleObj>
              </mc:Choice>
              <mc:Fallback>
                <p:oleObj name="Bitmap Image" r:id="rId8" imgW="5200000" imgH="1914286" progId="Paint.Picture">
                  <p:embed/>
                  <p:pic>
                    <p:nvPicPr>
                      <p:cNvPr id="0" name="Object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6710" y="4835377"/>
                        <a:ext cx="4631594" cy="1705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 name="Picture 22" descr="Article 5"/>
          <p:cNvPicPr>
            <a:picLocks noChangeAspect="1" noChangeArrowheads="1"/>
          </p:cNvPicPr>
          <p:nvPr/>
        </p:nvPicPr>
        <p:blipFill>
          <a:blip r:embed="rId10"/>
          <a:srcRect/>
          <a:stretch>
            <a:fillRect/>
          </a:stretch>
        </p:blipFill>
        <p:spPr bwMode="auto">
          <a:xfrm>
            <a:off x="5746609" y="2459185"/>
            <a:ext cx="3016391" cy="20992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165" y="101598"/>
            <a:ext cx="6906850" cy="909829"/>
          </a:xfrm>
        </p:spPr>
        <p:txBody>
          <a:bodyPr>
            <a:normAutofit/>
          </a:bodyPr>
          <a:lstStyle/>
          <a:p>
            <a:pPr algn="ctr"/>
            <a:r>
              <a:rPr lang="en-US" sz="2800" dirty="0" smtClean="0"/>
              <a:t>Why scientists publish in </a:t>
            </a:r>
            <a:r>
              <a:rPr lang="en-US" sz="2800" dirty="0" err="1" smtClean="0"/>
              <a:t>JoVE</a:t>
            </a:r>
            <a:endParaRPr lang="en-US" sz="2800" dirty="0"/>
          </a:p>
        </p:txBody>
      </p:sp>
      <p:graphicFrame>
        <p:nvGraphicFramePr>
          <p:cNvPr id="5" name="Object 6"/>
          <p:cNvGraphicFramePr>
            <a:graphicFrameLocks noChangeAspect="1"/>
          </p:cNvGraphicFramePr>
          <p:nvPr>
            <p:extLst>
              <p:ext uri="{D42A27DB-BD31-4B8C-83A1-F6EECF244321}">
                <p14:modId xmlns:p14="http://schemas.microsoft.com/office/powerpoint/2010/main" val="3161949551"/>
              </p:ext>
            </p:extLst>
          </p:nvPr>
        </p:nvGraphicFramePr>
        <p:xfrm>
          <a:off x="1309165" y="2714341"/>
          <a:ext cx="7279028" cy="4034801"/>
        </p:xfrm>
        <a:graphic>
          <a:graphicData uri="http://schemas.openxmlformats.org/presentationml/2006/ole">
            <mc:AlternateContent xmlns:mc="http://schemas.openxmlformats.org/markup-compatibility/2006">
              <mc:Choice xmlns:v="urn:schemas-microsoft-com:vml" Requires="v">
                <p:oleObj spid="_x0000_s5245" name="Bitmap Image" r:id="rId3" imgW="5525271" imgH="3409524" progId="Paint.Picture">
                  <p:embed/>
                </p:oleObj>
              </mc:Choice>
              <mc:Fallback>
                <p:oleObj name="Bitmap Image" r:id="rId3" imgW="5525271" imgH="3409524" progId="Paint.Picture">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9165" y="2714341"/>
                        <a:ext cx="7279028" cy="4034801"/>
                      </a:xfrm>
                      <a:prstGeom prst="rect">
                        <a:avLst/>
                      </a:prstGeom>
                      <a:noFill/>
                      <a:ln w="9525">
                        <a:solidFill>
                          <a:schemeClr val="tx1"/>
                        </a:solidFill>
                        <a:miter lim="800000"/>
                        <a:headEnd/>
                        <a:tailEnd/>
                      </a:ln>
                      <a:effectLst/>
                    </p:spPr>
                  </p:pic>
                </p:oleObj>
              </mc:Fallback>
            </mc:AlternateContent>
          </a:graphicData>
        </a:graphic>
      </p:graphicFrame>
      <p:sp>
        <p:nvSpPr>
          <p:cNvPr id="6" name="Rectangle 9"/>
          <p:cNvSpPr>
            <a:spLocks noChangeArrowheads="1"/>
          </p:cNvSpPr>
          <p:nvPr/>
        </p:nvSpPr>
        <p:spPr bwMode="auto">
          <a:xfrm>
            <a:off x="225164" y="1199237"/>
            <a:ext cx="8047979" cy="1938992"/>
          </a:xfrm>
          <a:prstGeom prst="rect">
            <a:avLst/>
          </a:prstGeom>
          <a:noFill/>
          <a:ln w="9525">
            <a:noFill/>
            <a:miter lim="800000"/>
            <a:headEnd/>
            <a:tailEnd/>
          </a:ln>
        </p:spPr>
        <p:txBody>
          <a:bodyPr wrap="square">
            <a:spAutoFit/>
          </a:bodyPr>
          <a:lstStyle/>
          <a:p>
            <a:pPr marL="342900" indent="-342900">
              <a:buFontTx/>
              <a:buChar char="-"/>
            </a:pPr>
            <a:r>
              <a:rPr lang="de-DE" sz="2000" dirty="0" smtClean="0">
                <a:solidFill>
                  <a:schemeClr val="bg1"/>
                </a:solidFill>
                <a:latin typeface="Arial" charset="0"/>
              </a:rPr>
              <a:t>Peer reviewed scientific journal</a:t>
            </a:r>
            <a:r>
              <a:rPr lang="de-DE" sz="2000" dirty="0">
                <a:solidFill>
                  <a:schemeClr val="bg1"/>
                </a:solidFill>
                <a:latin typeface="Arial" charset="0"/>
              </a:rPr>
              <a:t>, </a:t>
            </a:r>
            <a:r>
              <a:rPr lang="de-DE" sz="2000" dirty="0" smtClean="0">
                <a:solidFill>
                  <a:schemeClr val="bg1"/>
                </a:solidFill>
                <a:latin typeface="Arial" charset="0"/>
              </a:rPr>
              <a:t>not </a:t>
            </a:r>
            <a:r>
              <a:rPr lang="de-DE" sz="2000" dirty="0" smtClean="0">
                <a:solidFill>
                  <a:schemeClr val="bg1"/>
                </a:solidFill>
                <a:latin typeface="Arial" charset="0"/>
              </a:rPr>
              <a:t>just a site </a:t>
            </a:r>
            <a:r>
              <a:rPr lang="de-DE" sz="2000" dirty="0" smtClean="0">
                <a:solidFill>
                  <a:schemeClr val="bg1"/>
                </a:solidFill>
                <a:latin typeface="Arial" charset="0"/>
              </a:rPr>
              <a:t>(publish or perish!)</a:t>
            </a:r>
            <a:endParaRPr lang="de-DE" sz="2000" dirty="0" smtClean="0">
              <a:solidFill>
                <a:schemeClr val="bg1"/>
              </a:solidFill>
              <a:latin typeface="Arial" charset="0"/>
            </a:endParaRPr>
          </a:p>
          <a:p>
            <a:pPr marL="342900" indent="-342900">
              <a:buFontTx/>
              <a:buChar char="-"/>
            </a:pPr>
            <a:r>
              <a:rPr lang="de-DE" sz="2000" dirty="0" smtClean="0">
                <a:solidFill>
                  <a:schemeClr val="bg1"/>
                </a:solidFill>
                <a:latin typeface="Arial" charset="0"/>
              </a:rPr>
              <a:t>JoVE provide full video production services</a:t>
            </a:r>
            <a:endParaRPr lang="de-DE" sz="2000" dirty="0">
              <a:solidFill>
                <a:schemeClr val="bg1"/>
              </a:solidFill>
              <a:latin typeface="Arial" charset="0"/>
            </a:endParaRPr>
          </a:p>
          <a:p>
            <a:pPr marL="342900" indent="-342900">
              <a:buFontTx/>
              <a:buChar char="-"/>
            </a:pPr>
            <a:r>
              <a:rPr lang="de-DE" sz="2000" dirty="0" smtClean="0">
                <a:solidFill>
                  <a:schemeClr val="bg1"/>
                </a:solidFill>
                <a:latin typeface="Arial" charset="0"/>
              </a:rPr>
              <a:t>Prestigous </a:t>
            </a:r>
            <a:r>
              <a:rPr lang="de-DE" sz="2000" dirty="0" smtClean="0">
                <a:solidFill>
                  <a:schemeClr val="bg1"/>
                </a:solidFill>
                <a:latin typeface="Arial" charset="0"/>
              </a:rPr>
              <a:t>editorial  </a:t>
            </a:r>
            <a:r>
              <a:rPr lang="de-DE" sz="2000" dirty="0">
                <a:solidFill>
                  <a:schemeClr val="bg1"/>
                </a:solidFill>
                <a:latin typeface="Arial" charset="0"/>
              </a:rPr>
              <a:t>b</a:t>
            </a:r>
            <a:r>
              <a:rPr lang="de-DE" sz="2000" dirty="0" smtClean="0">
                <a:solidFill>
                  <a:schemeClr val="bg1"/>
                </a:solidFill>
                <a:latin typeface="Arial" charset="0"/>
              </a:rPr>
              <a:t>oard; indexed </a:t>
            </a:r>
            <a:r>
              <a:rPr lang="de-DE" sz="2000" dirty="0">
                <a:solidFill>
                  <a:schemeClr val="bg1"/>
                </a:solidFill>
                <a:latin typeface="Arial" charset="0"/>
              </a:rPr>
              <a:t>in PubMed and </a:t>
            </a:r>
            <a:r>
              <a:rPr lang="de-DE" sz="2000" dirty="0" smtClean="0">
                <a:solidFill>
                  <a:schemeClr val="bg1"/>
                </a:solidFill>
                <a:latin typeface="Arial" charset="0"/>
              </a:rPr>
              <a:t>Medline</a:t>
            </a:r>
          </a:p>
          <a:p>
            <a:pPr marL="342900" indent="-342900">
              <a:buFontTx/>
              <a:buChar char="-"/>
            </a:pPr>
            <a:r>
              <a:rPr lang="de-DE" sz="2000" dirty="0">
                <a:solidFill>
                  <a:schemeClr val="bg1"/>
                </a:solidFill>
                <a:latin typeface="Arial" charset="0"/>
              </a:rPr>
              <a:t>Content from top research institutions</a:t>
            </a:r>
          </a:p>
          <a:p>
            <a:pPr marL="342900" indent="-342900">
              <a:buFontTx/>
              <a:buChar char="-"/>
            </a:pPr>
            <a:endParaRPr lang="de-DE" sz="2000" dirty="0">
              <a:solidFill>
                <a:schemeClr val="bg1"/>
              </a:solidFill>
              <a:latin typeface="Arial" charset="0"/>
            </a:endParaRPr>
          </a:p>
          <a:p>
            <a:endParaRPr lang="de-DE" sz="2000" dirty="0">
              <a:solidFill>
                <a:schemeClr val="accent2"/>
              </a:solidFill>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JoVE_PP2">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CB8F2"/>
      </a:hlink>
      <a:folHlink>
        <a:srgbClr val="515F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JoVE_PP2.potx</Template>
  <TotalTime>22667</TotalTime>
  <Words>1028</Words>
  <Application>Microsoft Office PowerPoint</Application>
  <PresentationFormat>On-screen Show (4:3)</PresentationFormat>
  <Paragraphs>163</Paragraphs>
  <Slides>27</Slides>
  <Notes>1</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JoVE_PP2</vt:lpstr>
      <vt:lpstr>Paintbrush Picture</vt:lpstr>
      <vt:lpstr>PowerPoint Presentation</vt:lpstr>
      <vt:lpstr>PowerPoint Presentation</vt:lpstr>
      <vt:lpstr>Scientific Article – same from 1665</vt:lpstr>
      <vt:lpstr>Typical Scientific Article or  Why Text Format does not Work</vt:lpstr>
      <vt:lpstr>1 picture vs. 1,000 words or  why we need to publish in video</vt:lpstr>
      <vt:lpstr>The idea of JoVE  (Journal of Visualized Experiments)   </vt:lpstr>
      <vt:lpstr> Structure of scientific video-article: follow the traditional text format </vt:lpstr>
      <vt:lpstr>New Article = Video + Text</vt:lpstr>
      <vt:lpstr>Why scientists publish in JoVE</vt:lpstr>
      <vt:lpstr>We wanted to be accepted so started from the top.</vt:lpstr>
      <vt:lpstr>Who publishes what in JoVE?</vt:lpstr>
      <vt:lpstr>JoVE - Current Status</vt:lpstr>
      <vt:lpstr>Usage growth</vt:lpstr>
      <vt:lpstr>Example: usage at Duke University &gt; 150 unique visitors per month</vt:lpstr>
      <vt:lpstr>Example: usage at UNC Chapel Hill &gt; 200 unique visitors per month</vt:lpstr>
      <vt:lpstr>Example: usage at NCSU &gt; 60 unique visitors per month</vt:lpstr>
      <vt:lpstr>Example: usage at University of Utah &gt; 100 unique visitors per month</vt:lpstr>
      <vt:lpstr>Feedback from the community</vt:lpstr>
      <vt:lpstr>How it works –  we make your video for you</vt:lpstr>
      <vt:lpstr>Video production process</vt:lpstr>
      <vt:lpstr>Videographer Network</vt:lpstr>
      <vt:lpstr>Business model – how to make video journal sustainable</vt:lpstr>
      <vt:lpstr>Institutions subscribed</vt:lpstr>
      <vt:lpstr>Other video-based models (not journals) </vt:lpstr>
      <vt:lpstr>JoVE as a science journal of new type –  what‘s next?</vt:lpstr>
      <vt:lpstr>Question: what do you want for your users –  1 or 2?</vt:lpstr>
      <vt:lpstr>Question B</vt:lpstr>
    </vt:vector>
  </TitlesOfParts>
  <Company>JoVE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JoVE JoVE</dc:creator>
  <cp:lastModifiedBy>Moshe</cp:lastModifiedBy>
  <cp:revision>325</cp:revision>
  <dcterms:created xsi:type="dcterms:W3CDTF">2010-04-14T21:29:57Z</dcterms:created>
  <dcterms:modified xsi:type="dcterms:W3CDTF">2011-03-11T00:07:02Z</dcterms:modified>
</cp:coreProperties>
</file>