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60" r:id="rId5"/>
    <p:sldId id="275" r:id="rId6"/>
    <p:sldId id="280" r:id="rId7"/>
    <p:sldId id="262" r:id="rId8"/>
    <p:sldId id="261" r:id="rId9"/>
    <p:sldId id="291" r:id="rId10"/>
    <p:sldId id="290" r:id="rId11"/>
    <p:sldId id="267" r:id="rId12"/>
    <p:sldId id="273" r:id="rId13"/>
    <p:sldId id="281" r:id="rId14"/>
    <p:sldId id="268" r:id="rId15"/>
    <p:sldId id="282" r:id="rId16"/>
    <p:sldId id="269" r:id="rId17"/>
    <p:sldId id="270" r:id="rId18"/>
    <p:sldId id="276" r:id="rId19"/>
    <p:sldId id="279" r:id="rId20"/>
    <p:sldId id="283" r:id="rId21"/>
    <p:sldId id="288" r:id="rId22"/>
    <p:sldId id="286" r:id="rId23"/>
    <p:sldId id="28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5" autoAdjust="0"/>
    <p:restoredTop sz="94660"/>
  </p:normalViewPr>
  <p:slideViewPr>
    <p:cSldViewPr>
      <p:cViewPr varScale="1">
        <p:scale>
          <a:sx n="69" d="100"/>
          <a:sy n="69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97603-257F-4DB1-9C3C-21CE7B333AB3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1B6BF-A290-445E-B1A4-E06BFF371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8C4E7-92B6-45A1-AFDD-AED778D23FE1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F4D5-8367-41C2-B083-B29C75EC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EF4D5-8367-41C2-B083-B29C75EC25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9D465-BB14-4B34-B7B5-0FAA19C6D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3337F-E3A7-4C63-AB16-A5F928B7D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3E021-5F0D-49BB-BCFD-5B28BF10B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37845-C1F3-4297-A951-281F6BB1B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0FFD6-A756-4E71-9523-AB3594ED22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36BB1-0387-4829-88C0-239C61FF7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CA920-5204-478C-9B7F-C72FA4202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4C955-E872-49F5-AE8D-1703DB496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5F16D-6384-492E-A4B6-A6736D43F3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5BBC4-51B5-40F7-9A5A-6031467F0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F1036-C004-4200-B37D-A293B9279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E6017D-15E8-47C1-BC41-F761D165D7C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3" name="Picture 7" descr="FullNameH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0" y="6172200"/>
            <a:ext cx="2209800" cy="571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Palatino Linotype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Palatino Linotype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Palatino Linotype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mfische@uncg.edu" TargetMode="External"/><Relationship Id="rId2" Type="http://schemas.openxmlformats.org/officeDocument/2006/relationships/hyperlink" Target="mailto:mjconger@uncg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1"/>
            <a:ext cx="7772400" cy="1981199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Repurposing: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New Activities for Established Staff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What you do today may not be what you do tomorrow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Mary Jane Conger and Christine Fischer</a:t>
            </a:r>
          </a:p>
          <a:p>
            <a:pPr eaLnBrk="1" hangingPunct="1">
              <a:spcBef>
                <a:spcPct val="75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March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D465-BB14-4B34-B7B5-0FAA19C6D3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…and in Acquisitions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Ebooks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/ print serials to e-resources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Patron driven acquisitions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ILL purchase on demand [pilot project]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Entertainment DVDs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Lease plans – popular titles /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audiobooks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Journal cancellation projects / reductions in binding freed up some staff time for other activities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Relay what you know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Be up front about what is coming or what you think might be coming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Encourage staff to ask you or the administration about rumors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Listen to staff concerns and ideas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lis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1676400"/>
            <a:ext cx="3970673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Change is going to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continue to happen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marL="514350" indent="-514350"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Help staff manage in an environment of constant change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Volunteer or volunteered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j04393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810000"/>
            <a:ext cx="2819400" cy="2220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…</a:t>
            </a:r>
            <a:r>
              <a:rPr lang="en-US" sz="4400" dirty="0" smtClean="0"/>
              <a:t>just right?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animals,baby bear,bears,buildings,entertainment,fairy tales,fairytales,forests,houses,mama bear,nature,papa bear,plants,stories,Three Bears,trees,walking,walks,wood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1036-C004-4200-B37D-A293B92799E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Goldilocks and the Three Bears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Too big  – don’t overwhelm the person with too much detail at once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Too small – don’t be limited to giving out only tiny tidbits of information or direction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Just right – will vary from person to person, enough to have pride and ownership, not so much as to feel it can’t be accomplished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4" name="Picture 10" descr="animals,camels,mammals,wildlif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2895600" y="838200"/>
            <a:ext cx="5221288" cy="34258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343400"/>
            <a:ext cx="6477000" cy="685800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straw that breaks the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camel’s back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4953000"/>
            <a:ext cx="5602288" cy="9906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Too many changes too fast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What’s a supervisor to do?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1036-C004-4200-B37D-A293B92799E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One size does not fit all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191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Your staff is made up of individuals of different ages, backgrounds, personalities, etc.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Some are working because they have to, this is just a job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Some are working because they really enjoy what they do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Some like variety and change and challenge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Others want everything to stay the same and feel threatened by change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Nudging, handholding, and whoa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 you approach new responsibilities: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 some: nudge and encourage gently to move into something more challenging or different. 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 some: hold their hand, giving more detail and encouragement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 some: find they take the ball and run in a different direction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Making It A Success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Training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Developing integrated workflows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Resolving issues &amp; troubleshooting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Improving efficiency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Ownership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success 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420806"/>
            <a:ext cx="2609629" cy="2522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Contributing our skills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545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Institutional Repository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Acquisitions staff copy cataloging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ILS system management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Digital Projects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Processing collections for University Archives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Transfer of Entertainment DVDs to library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Technical Services staff serving at Public Services desks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Our Environment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University of North Carolina at Greensboro</a:t>
            </a: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Enrollment: 17,500 </a:t>
            </a:r>
            <a:endParaRPr lang="en-US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Doctoral-granting, research-intensive institution</a:t>
            </a: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Established 1891</a:t>
            </a: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Over 100 undergraduate, 61 masters and 26 doctoral programs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University Libraries</a:t>
            </a: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Includes main library (Jackson Library)  and a separate Music Library</a:t>
            </a: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Affiliates: University Teaching and Learning Center, Teaching Resources Center, Multicultural Resource Center and Interior Architecture Library</a:t>
            </a: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Current holdings 3.3 million items </a:t>
            </a:r>
            <a:endParaRPr lang="en-US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Subscribes to approximately 4,000 serials </a:t>
            </a:r>
            <a:endParaRPr lang="en-US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Access to 44,000 journals electronically </a:t>
            </a:r>
            <a:endParaRPr lang="en-US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61 support staff and 34 librarians </a:t>
            </a:r>
            <a:endParaRPr lang="en-US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004F-9063-4DA4-AFA6-7AB99FE9D7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Next Steps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Review process at UNCG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Placeholder 16" descr="MP900410098[1]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25" r="5625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1036-C004-4200-B37D-A293B92799E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University Libraries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382000" cy="51785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143000" y="1447800"/>
            <a:ext cx="3200400" cy="14478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Trends and Emerging Concepts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Skills assessment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Contingency plans</a:t>
            </a:r>
            <a:r>
              <a:rPr lang="en-US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 </a:t>
            </a:r>
            <a:endParaRPr lang="en-US" sz="12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48200" y="1981200"/>
            <a:ext cx="3352800" cy="13716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Departmental job/task analysis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Task prioritized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Unit of measurement = hours</a:t>
            </a:r>
            <a:endParaRPr lang="en-US" sz="1200" b="1" dirty="0">
              <a:solidFill>
                <a:schemeClr val="tx2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71600" y="3352800"/>
            <a:ext cx="2895600" cy="12192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Skills Development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Options provided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Training documented</a:t>
            </a:r>
            <a:endParaRPr lang="en-US" sz="1200" b="1" dirty="0">
              <a:solidFill>
                <a:schemeClr val="tx2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00600" y="4495800"/>
            <a:ext cx="2743200" cy="10668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ClimateQUAL</a:t>
            </a:r>
            <a:endParaRPr lang="en-US" b="1" dirty="0" smtClean="0">
              <a:solidFill>
                <a:schemeClr val="tx2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Implement late spring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Action plan dev in early summer</a:t>
            </a:r>
            <a:endParaRPr lang="en-US" sz="1200" b="1" dirty="0">
              <a:solidFill>
                <a:schemeClr val="tx2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2667000"/>
            <a:ext cx="9144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14800" y="4419600"/>
            <a:ext cx="6858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4343400" y="3276600"/>
            <a:ext cx="76200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90600" y="5105400"/>
            <a:ext cx="3581400" cy="10668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Performance Management Plans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Catalyst for changes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New work plans for Fall 2011</a:t>
            </a:r>
            <a:endParaRPr lang="en-US" sz="1200" b="1" dirty="0">
              <a:solidFill>
                <a:schemeClr val="tx2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10800000" flipV="1">
            <a:off x="4572000" y="5562600"/>
            <a:ext cx="706534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Resources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Chimato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Mary Carmen. “How an Economic Crisis May Improve Your Management Skills: Strategies for Making It Through Uncertain Times.”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College &amp; Research Libraries News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70.6 (2009): 342-344.</a:t>
            </a:r>
          </a:p>
          <a:p>
            <a:pPr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Morrissett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Linda A. “Library Staff Reallocation: A Humanistic Management Approach.”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The Southeastern Librarian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44.1 (1994): 12-15.</a:t>
            </a:r>
          </a:p>
          <a:p>
            <a:pPr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Taber, Anne Marie, and Mary Jane Conger. “Relevance Recognized: Value-added Cataloging for Departmental and Digital Collections.”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Cataloging &amp; Classification Quarterly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48.6/7 (2010): 585-601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Mary Jane Conger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mjconger@uncg.edu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Christine Fischer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cmfische@uncg.edu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Cataloging Department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Fully staffed we have:</a:t>
            </a:r>
          </a:p>
          <a:p>
            <a:pPr lvl="1" eaLnBrk="1" hangingPunct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 5 librarians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9 support staff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4-6 student assistants</a:t>
            </a:r>
          </a:p>
          <a:p>
            <a:pPr lvl="1" eaLnBrk="1" hangingPunct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often have one practicum student per    		  semester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Enhance library for monographs and scores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Length of service is 1 to 34 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004F-9063-4DA4-AFA6-7AB99FE9D7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Acquisitions Department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0"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Currently fully staffed</a:t>
            </a:r>
          </a:p>
          <a:p>
            <a:pPr marL="1280160" lvl="3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9 support staff (including 3 in serials)</a:t>
            </a:r>
          </a:p>
          <a:p>
            <a:pPr marL="1280160" lvl="3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1 library faculty</a:t>
            </a:r>
          </a:p>
          <a:p>
            <a:pPr marL="1280160" lvl="3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4 student employees</a:t>
            </a:r>
          </a:p>
          <a:p>
            <a:pPr marL="822960"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22960"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$3.2 M collections budget</a:t>
            </a:r>
          </a:p>
          <a:p>
            <a:pPr marL="822960"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Length of service is  3 to 37 years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Process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Staff reallocation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Stress on employee and colleagues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Sense of loss of control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Grief over loss of former role</a:t>
            </a:r>
          </a:p>
          <a:p>
            <a:pPr lvl="1">
              <a:buFont typeface="Palatino Linotype" pitchFamily="18" charset="0"/>
              <a:buChar char="+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Opportunity to learn new skills</a:t>
            </a:r>
          </a:p>
          <a:p>
            <a:pPr lvl="1">
              <a:buFont typeface="Palatino Linotype" pitchFamily="18" charset="0"/>
              <a:buChar char="+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Sense of contributing to library goals</a:t>
            </a:r>
          </a:p>
          <a:p>
            <a:pPr lvl="1">
              <a:buFont typeface="Palatino Linotype" pitchFamily="18" charset="0"/>
              <a:buChar char="+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Chance to work with a variety of colleagues</a:t>
            </a:r>
          </a:p>
          <a:p>
            <a:pPr lvl="1">
              <a:buFont typeface="Palatino Linotype" pitchFamily="18" charset="0"/>
              <a:buChar char="+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Palatino Linotype" pitchFamily="18" charset="0"/>
              <a:buChar char="+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Managing the Changes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Provide support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Open communication &amp; listening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Involving staff in the process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Setting clear goals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Training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Recognizing staff by showing that their work contribution is valued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to do more with the same (or fewer) number of people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831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Faith and confidence in your staff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Willingness to troubleshoot and tweak work flows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Lots of chances to have feedback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Know when to move on with not much looking back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Cataloging doing more with the same number of people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Cataloging Dept. took on the cataloging of four smaller libraries not under the auspices of the University Libraries.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2002  Teaching Resources Center (TRC)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2005  Multicultural Resource Center (MRC)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2006  University Teaching and Learning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Center (UTLC)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2008  Interior Architecture Library (IARC)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Then doing more with less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Vacant Music Cataloger position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Two staff members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Librarian as resource person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7845-C1F3-4297-A951-281F6BB1BE0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 descr="0035202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429000"/>
            <a:ext cx="2879002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Background FUll logo_revSPE">
  <a:themeElements>
    <a:clrScheme name="White Background FUll logo_revS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hite Background FUll logo_revSP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hite Background FUll logo_revS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Background FUll logo_revS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Background FUll logo_revS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Background FUll logo_revS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Background FUll logo_revS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Background FUll logo_revS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Background FUll logo_revS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Background FUll logo_revS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Background FUll logo_revS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Background FUll logo_revS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Background FUll logo_revS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Background FUll logo_revS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1271</TotalTime>
  <Words>825</Words>
  <Application>Microsoft Office PowerPoint</Application>
  <PresentationFormat>On-screen Show (4:3)</PresentationFormat>
  <Paragraphs>170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White Background FUll logo_revSPE</vt:lpstr>
      <vt:lpstr>  Repurposing: New Activities for Established Staff or  What you do today may not be what you do tomorrow</vt:lpstr>
      <vt:lpstr>Our Environment</vt:lpstr>
      <vt:lpstr>Cataloging Department</vt:lpstr>
      <vt:lpstr>Acquisitions Department</vt:lpstr>
      <vt:lpstr>The Process</vt:lpstr>
      <vt:lpstr>Managing the Changes</vt:lpstr>
      <vt:lpstr>How to do more with the same (or fewer) number of people</vt:lpstr>
      <vt:lpstr>Cataloging doing more with the same number of people</vt:lpstr>
      <vt:lpstr>Then doing more with less</vt:lpstr>
      <vt:lpstr>…and in Acquisitions</vt:lpstr>
      <vt:lpstr>Relay what you know</vt:lpstr>
      <vt:lpstr>Change is going to  continue to happen</vt:lpstr>
      <vt:lpstr>  …just right?</vt:lpstr>
      <vt:lpstr>Goldilocks and the Three Bears</vt:lpstr>
      <vt:lpstr>The straw that breaks the  camel’s back</vt:lpstr>
      <vt:lpstr>One size does not fit all</vt:lpstr>
      <vt:lpstr>Nudging, handholding, and whoa </vt:lpstr>
      <vt:lpstr>Making It A Success</vt:lpstr>
      <vt:lpstr>Contributing our skills</vt:lpstr>
      <vt:lpstr>Next Steps</vt:lpstr>
      <vt:lpstr>University Libraries</vt:lpstr>
      <vt:lpstr>Resources</vt:lpstr>
      <vt:lpstr>Thank you</vt:lpstr>
    </vt:vector>
  </TitlesOfParts>
  <Company>UNCG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spellis</dc:creator>
  <cp:lastModifiedBy>cmfische</cp:lastModifiedBy>
  <cp:revision>146</cp:revision>
  <dcterms:created xsi:type="dcterms:W3CDTF">2006-12-11T18:58:03Z</dcterms:created>
  <dcterms:modified xsi:type="dcterms:W3CDTF">2011-03-09T14:56:29Z</dcterms:modified>
</cp:coreProperties>
</file>