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22"/>
  </p:notesMasterIdLst>
  <p:sldIdLst>
    <p:sldId id="256" r:id="rId2"/>
    <p:sldId id="259" r:id="rId3"/>
    <p:sldId id="258" r:id="rId4"/>
    <p:sldId id="280" r:id="rId5"/>
    <p:sldId id="260" r:id="rId6"/>
    <p:sldId id="276" r:id="rId7"/>
    <p:sldId id="261" r:id="rId8"/>
    <p:sldId id="262" r:id="rId9"/>
    <p:sldId id="278" r:id="rId10"/>
    <p:sldId id="264" r:id="rId11"/>
    <p:sldId id="263" r:id="rId12"/>
    <p:sldId id="265" r:id="rId13"/>
    <p:sldId id="279" r:id="rId14"/>
    <p:sldId id="273" r:id="rId15"/>
    <p:sldId id="268" r:id="rId16"/>
    <p:sldId id="272" r:id="rId17"/>
    <p:sldId id="271" r:id="rId18"/>
    <p:sldId id="269" r:id="rId19"/>
    <p:sldId id="274" r:id="rId20"/>
    <p:sldId id="270" r:id="rId21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1548" autoAdjust="0"/>
  </p:normalViewPr>
  <p:slideViewPr>
    <p:cSldViewPr>
      <p:cViewPr>
        <p:scale>
          <a:sx n="70" d="100"/>
          <a:sy n="70" d="100"/>
        </p:scale>
        <p:origin x="-116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028" y="0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F17F01-887F-4F9D-8463-E008A27A7A24}" type="datetimeFigureOut">
              <a:rPr lang="en-US" smtClean="0"/>
              <a:t>5/9/2012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421" y="4416427"/>
            <a:ext cx="5485158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675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028" y="8829675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17A445-9D85-40FA-BAA6-A4D421EAB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542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7A445-9D85-40FA-BAA6-A4D421EAB9C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8243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7A445-9D85-40FA-BAA6-A4D421EAB9C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1123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7A445-9D85-40FA-BAA6-A4D421EAB9C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06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7A445-9D85-40FA-BAA6-A4D421EAB9C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1923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7A445-9D85-40FA-BAA6-A4D421EAB9C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7557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7A445-9D85-40FA-BAA6-A4D421EAB9C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7030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7A445-9D85-40FA-BAA6-A4D421EAB9C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5074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7A445-9D85-40FA-BAA6-A4D421EAB9C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3954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7A445-9D85-40FA-BAA6-A4D421EAB9C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0557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7A445-9D85-40FA-BAA6-A4D421EAB9C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3919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7A445-9D85-40FA-BAA6-A4D421EAB9C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101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7A445-9D85-40FA-BAA6-A4D421EAB9C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0665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7A445-9D85-40FA-BAA6-A4D421EAB9C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05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7A445-9D85-40FA-BAA6-A4D421EAB9C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419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7A445-9D85-40FA-BAA6-A4D421EAB9C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633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7A445-9D85-40FA-BAA6-A4D421EAB9C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33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7A445-9D85-40FA-BAA6-A4D421EAB9C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681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7A445-9D85-40FA-BAA6-A4D421EAB9C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5335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7A445-9D85-40FA-BAA6-A4D421EAB9C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1442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7A445-9D85-40FA-BAA6-A4D421EAB9C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154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992F7-6954-468F-9686-C06964CDFA65}" type="datetime1">
              <a:rPr lang="en-US" smtClean="0"/>
              <a:t>5/9/2012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F5830-D840-46D2-B77C-569D9C3B1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244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014C-695B-4E0B-A88E-C33132144136}" type="datetime1">
              <a:rPr lang="en-US" smtClean="0"/>
              <a:t>5/9/2012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F5830-D840-46D2-B77C-569D9C3B1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920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10D2F-E359-4165-A5CE-69055717E2BA}" type="datetime1">
              <a:rPr lang="en-US" smtClean="0"/>
              <a:t>5/9/2012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F5830-D840-46D2-B77C-569D9C3B1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168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0E85-AE45-4147-BE92-8921A7ADB4D0}" type="datetime1">
              <a:rPr lang="en-US" smtClean="0"/>
              <a:t>5/9/2012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F5830-D840-46D2-B77C-569D9C3B1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886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DFC5-4FE4-46B6-9B10-64C19A05CC38}" type="datetime1">
              <a:rPr lang="en-US" smtClean="0"/>
              <a:t>5/9/2012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F5830-D840-46D2-B77C-569D9C3B1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24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C847A-F934-4F31-A7B8-1357B84E0FD9}" type="datetime1">
              <a:rPr lang="en-US" smtClean="0"/>
              <a:t>5/9/2012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F5830-D840-46D2-B77C-569D9C3B1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139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67BB3-F6C8-4D41-AA1D-FCA82E7E85B3}" type="datetime1">
              <a:rPr lang="en-US" smtClean="0"/>
              <a:t>5/9/2012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F5830-D840-46D2-B77C-569D9C3B1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807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A283-3A5B-48C6-9C90-3AB6EC6D7177}" type="datetime1">
              <a:rPr lang="en-US" smtClean="0"/>
              <a:t>5/9/2012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F5830-D840-46D2-B77C-569D9C3B1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301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037A0-DC98-4897-816B-5BA0CC38C1F2}" type="datetime1">
              <a:rPr lang="en-US" smtClean="0"/>
              <a:t>5/9/2012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F5830-D840-46D2-B77C-569D9C3B1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763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93BC-DB4A-4E5D-A63B-C5C0C81A2E44}" type="datetime1">
              <a:rPr lang="en-US" smtClean="0"/>
              <a:t>5/9/2012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F5830-D840-46D2-B77C-569D9C3B1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461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39933-B8B2-482A-94CC-B3CE7F119C57}" type="datetime1">
              <a:rPr lang="en-US" smtClean="0"/>
              <a:t>5/9/2012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F5830-D840-46D2-B77C-569D9C3B1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729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72BE6-43E7-4BB0-86C9-F15385DD3359}" type="datetime1">
              <a:rPr lang="en-US" smtClean="0"/>
              <a:t>5/9/2012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F5830-D840-46D2-B77C-569D9C3B1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679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2819399"/>
          </a:xfrm>
          <a:noFill/>
        </p:spPr>
        <p:txBody>
          <a:bodyPr>
            <a:noAutofit/>
          </a:bodyPr>
          <a:lstStyle/>
          <a:p>
            <a:r>
              <a:rPr lang="en-US" sz="3200" b="1" dirty="0" smtClean="0">
                <a:latin typeface="Verdana" pitchFamily="34" charset="0"/>
              </a:rPr>
              <a:t/>
            </a:r>
            <a:br>
              <a:rPr lang="en-US" sz="3200" b="1" dirty="0" smtClean="0">
                <a:latin typeface="Verdana" pitchFamily="34" charset="0"/>
              </a:rPr>
            </a:br>
            <a:r>
              <a:rPr lang="en-US" sz="3200" b="1" dirty="0">
                <a:latin typeface="Verdana" pitchFamily="34" charset="0"/>
              </a:rPr>
              <a:t/>
            </a:r>
            <a:br>
              <a:rPr lang="en-US" sz="3200" b="1" dirty="0">
                <a:latin typeface="Verdana" pitchFamily="34" charset="0"/>
              </a:rPr>
            </a:br>
            <a:r>
              <a:rPr lang="en-US" sz="3200" b="1" dirty="0" smtClean="0">
                <a:latin typeface="Verdana" pitchFamily="34" charset="0"/>
              </a:rPr>
              <a:t>Serials Departments Aren’t What They Used to Be: Empowering Users in Times of Need</a:t>
            </a:r>
            <a:br>
              <a:rPr lang="en-US" sz="3200" b="1" dirty="0" smtClean="0">
                <a:latin typeface="Verdana" pitchFamily="34" charset="0"/>
              </a:rPr>
            </a:br>
            <a:r>
              <a:rPr lang="en-US" sz="3200" b="1" dirty="0">
                <a:latin typeface="Verdana" pitchFamily="34" charset="0"/>
              </a:rPr>
              <a:t/>
            </a:r>
            <a:br>
              <a:rPr lang="en-US" sz="3200" b="1" dirty="0">
                <a:latin typeface="Verdana" pitchFamily="34" charset="0"/>
              </a:rPr>
            </a:br>
            <a:endParaRPr lang="en-US" sz="3200" b="1" dirty="0">
              <a:latin typeface="Verdana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sz="2800" b="1" dirty="0">
              <a:latin typeface="Verdana" pitchFamily="34" charset="0"/>
            </a:endParaRPr>
          </a:p>
          <a:p>
            <a:r>
              <a:rPr lang="en-US" sz="2000" b="1" dirty="0" smtClean="0">
                <a:latin typeface="Verdana" pitchFamily="34" charset="0"/>
              </a:rPr>
              <a:t>Denise Branch</a:t>
            </a:r>
          </a:p>
          <a:p>
            <a:r>
              <a:rPr lang="en-US" sz="2000" b="1" dirty="0" smtClean="0">
                <a:latin typeface="Verdana" pitchFamily="34" charset="0"/>
              </a:rPr>
              <a:t>Assistant Head Acquisitions &amp; Serials</a:t>
            </a:r>
          </a:p>
          <a:p>
            <a:r>
              <a:rPr lang="en-US" sz="2000" b="1" dirty="0" smtClean="0">
                <a:latin typeface="Verdana" pitchFamily="34" charset="0"/>
              </a:rPr>
              <a:t>Virginia Commonwealth University</a:t>
            </a:r>
          </a:p>
          <a:p>
            <a:r>
              <a:rPr lang="en-US" sz="2000" b="1" dirty="0" smtClean="0">
                <a:latin typeface="Verdana" pitchFamily="34" charset="0"/>
              </a:rPr>
              <a:t>North Carolina Serials Conference</a:t>
            </a:r>
          </a:p>
          <a:p>
            <a:r>
              <a:rPr lang="en-US" sz="2000" b="1" dirty="0" smtClean="0">
                <a:latin typeface="Verdana" pitchFamily="34" charset="0"/>
              </a:rPr>
              <a:t>March 16, 2012</a:t>
            </a:r>
          </a:p>
          <a:p>
            <a:endParaRPr lang="en-US" b="1" dirty="0">
              <a:latin typeface="Verdana" pitchFamily="34" charset="0"/>
            </a:endParaRPr>
          </a:p>
          <a:p>
            <a:endParaRPr lang="en-US" b="1" dirty="0" smtClean="0">
              <a:latin typeface="Verdana" pitchFamily="34" charset="0"/>
            </a:endParaRPr>
          </a:p>
          <a:p>
            <a:endParaRPr lang="en-US" b="1" dirty="0" smtClean="0">
              <a:latin typeface="Verdana" pitchFamily="34" charset="0"/>
            </a:endParaRP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867400"/>
            <a:ext cx="19907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F5830-D840-46D2-B77C-569D9C3B19C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12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08284"/>
            <a:ext cx="8229600" cy="577516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Verdana" pitchFamily="34" charset="0"/>
              </a:rPr>
              <a:t>E-journal problem report - EJPR</a:t>
            </a:r>
            <a:endParaRPr lang="en-US" sz="2800" dirty="0">
              <a:latin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F5830-D840-46D2-B77C-569D9C3B19CD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5" t="10986" r="11495" b="14141"/>
          <a:stretch/>
        </p:blipFill>
        <p:spPr bwMode="auto">
          <a:xfrm>
            <a:off x="457200" y="1600200"/>
            <a:ext cx="83058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319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Verdana" pitchFamily="34" charset="0"/>
              </a:rPr>
              <a:t>After creation of EJPR, more issues…</a:t>
            </a:r>
            <a:endParaRPr lang="en-US" sz="3200" b="1" dirty="0">
              <a:latin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6877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Verdana" pitchFamily="34" charset="0"/>
              </a:rPr>
              <a:t>Receiving 2-3 problem reports daily</a:t>
            </a:r>
          </a:p>
          <a:p>
            <a:r>
              <a:rPr lang="en-US" sz="2800" dirty="0" smtClean="0">
                <a:latin typeface="Verdana" pitchFamily="34" charset="0"/>
              </a:rPr>
              <a:t>Easy problem reports: </a:t>
            </a:r>
          </a:p>
          <a:p>
            <a:pPr lvl="1"/>
            <a:r>
              <a:rPr lang="en-US" sz="2400" dirty="0" smtClean="0">
                <a:latin typeface="Verdana" pitchFamily="34" charset="0"/>
              </a:rPr>
              <a:t>5 to 10 minutes to resolve</a:t>
            </a:r>
          </a:p>
          <a:p>
            <a:r>
              <a:rPr lang="en-US" sz="2800" dirty="0" smtClean="0">
                <a:latin typeface="Verdana" pitchFamily="34" charset="0"/>
              </a:rPr>
              <a:t>Complex problem reports:</a:t>
            </a:r>
          </a:p>
          <a:p>
            <a:pPr lvl="1"/>
            <a:r>
              <a:rPr lang="en-US" sz="2400" dirty="0" smtClean="0">
                <a:latin typeface="Verdana" pitchFamily="34" charset="0"/>
              </a:rPr>
              <a:t>Hours to days to resolve</a:t>
            </a:r>
          </a:p>
          <a:p>
            <a:r>
              <a:rPr lang="en-US" sz="2800" dirty="0" smtClean="0">
                <a:latin typeface="Verdana" pitchFamily="34" charset="0"/>
              </a:rPr>
              <a:t>Staff needed training on how to troubleshoot users’ access problems</a:t>
            </a:r>
            <a:endParaRPr lang="en-US" sz="2800" dirty="0">
              <a:latin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F5830-D840-46D2-B77C-569D9C3B19C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99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Verdana" pitchFamily="34" charset="0"/>
              </a:rPr>
              <a:t>What training and skills did staff need?</a:t>
            </a:r>
            <a:endParaRPr lang="en-US" sz="3200" b="1" dirty="0">
              <a:latin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dirty="0" smtClean="0">
                <a:latin typeface="Verdana" pitchFamily="34" charset="0"/>
              </a:rPr>
              <a:t>Good communication skills </a:t>
            </a:r>
          </a:p>
          <a:p>
            <a:r>
              <a:rPr lang="en-US" sz="2800" dirty="0" smtClean="0">
                <a:latin typeface="Verdana" pitchFamily="34" charset="0"/>
              </a:rPr>
              <a:t>Interpreting </a:t>
            </a:r>
            <a:r>
              <a:rPr lang="en-US" sz="2800" dirty="0">
                <a:latin typeface="Verdana" pitchFamily="34" charset="0"/>
              </a:rPr>
              <a:t>user problem reports  </a:t>
            </a:r>
          </a:p>
          <a:p>
            <a:r>
              <a:rPr lang="en-US" sz="2800" dirty="0" smtClean="0">
                <a:latin typeface="Verdana" pitchFamily="34" charset="0"/>
              </a:rPr>
              <a:t>Customer service skills</a:t>
            </a:r>
          </a:p>
          <a:p>
            <a:r>
              <a:rPr lang="en-US" sz="2800" dirty="0" smtClean="0">
                <a:latin typeface="Verdana" pitchFamily="34" charset="0"/>
              </a:rPr>
              <a:t>Link resolver SFX</a:t>
            </a:r>
          </a:p>
          <a:p>
            <a:r>
              <a:rPr lang="en-US" sz="2800" dirty="0" smtClean="0">
                <a:latin typeface="Verdana" pitchFamily="34" charset="0"/>
              </a:rPr>
              <a:t>IPs</a:t>
            </a:r>
          </a:p>
          <a:p>
            <a:r>
              <a:rPr lang="en-US" sz="2800" dirty="0" smtClean="0">
                <a:latin typeface="Verdana" pitchFamily="34" charset="0"/>
              </a:rPr>
              <a:t>URLs</a:t>
            </a:r>
          </a:p>
          <a:p>
            <a:r>
              <a:rPr lang="en-US" sz="2800" dirty="0" smtClean="0">
                <a:latin typeface="Verdana" pitchFamily="34" charset="0"/>
              </a:rPr>
              <a:t>Proxy</a:t>
            </a:r>
          </a:p>
          <a:p>
            <a:r>
              <a:rPr lang="en-US" sz="2800" dirty="0" smtClean="0">
                <a:latin typeface="Verdana" pitchFamily="34" charset="0"/>
              </a:rPr>
              <a:t>Licensing issues</a:t>
            </a:r>
          </a:p>
          <a:p>
            <a:r>
              <a:rPr lang="en-US" sz="2800" dirty="0" smtClean="0">
                <a:latin typeface="Verdana" pitchFamily="34" charset="0"/>
              </a:rPr>
              <a:t>Enhancing technology skills</a:t>
            </a:r>
          </a:p>
          <a:p>
            <a:r>
              <a:rPr lang="en-US" sz="2800" dirty="0" smtClean="0">
                <a:latin typeface="Verdana" pitchFamily="34" charset="0"/>
              </a:rPr>
              <a:t>Troubleshooting skills</a:t>
            </a:r>
          </a:p>
          <a:p>
            <a:r>
              <a:rPr lang="en-US" sz="2800" dirty="0" smtClean="0">
                <a:latin typeface="Verdana" pitchFamily="34" charset="0"/>
              </a:rPr>
              <a:t>Determining who to contact for help with problem resolution </a:t>
            </a:r>
          </a:p>
          <a:p>
            <a:endParaRPr lang="en-US" sz="2800" dirty="0" smtClean="0">
              <a:latin typeface="Verdana" pitchFamily="34" charset="0"/>
            </a:endParaRPr>
          </a:p>
          <a:p>
            <a:endParaRPr lang="en-US" sz="2800" dirty="0" smtClean="0">
              <a:latin typeface="Verdana" pitchFamily="34" charset="0"/>
            </a:endParaRPr>
          </a:p>
          <a:p>
            <a:endParaRPr lang="en-US" sz="2800" dirty="0" smtClean="0">
              <a:latin typeface="Verdana" pitchFamily="34" charset="0"/>
            </a:endParaRPr>
          </a:p>
          <a:p>
            <a:endParaRPr lang="en-US" sz="2800" dirty="0">
              <a:latin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F5830-D840-46D2-B77C-569D9C3B19C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1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How were training &amp; skills developed?</a:t>
            </a:r>
            <a:endParaRPr lang="en-US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Brushed up on customer service skills</a:t>
            </a:r>
          </a:p>
          <a:p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Enhanced computer skills through practice</a:t>
            </a:r>
          </a:p>
          <a:p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Studied SFX manual</a:t>
            </a:r>
          </a:p>
          <a:p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Maneuvered around SFX, e-journals &amp; databases</a:t>
            </a:r>
          </a:p>
          <a:p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Discussed IPs, Proxy, URLs with systems librarians</a:t>
            </a:r>
          </a:p>
          <a:p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Learned successful troubleshooting skills</a:t>
            </a:r>
          </a:p>
          <a:p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Shared knowledge among team members</a:t>
            </a:r>
          </a:p>
          <a:p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Self-study</a:t>
            </a:r>
            <a:endParaRPr lang="en-US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F5830-D840-46D2-B77C-569D9C3B19C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35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Verdana" pitchFamily="34" charset="0"/>
              </a:rPr>
              <a:t>Opportunities</a:t>
            </a:r>
            <a:endParaRPr lang="en-US" sz="3200" b="1" dirty="0">
              <a:latin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latin typeface="Verdana" pitchFamily="34" charset="0"/>
              </a:rPr>
              <a:t>Provide users with seamless access &amp; excellent customer service</a:t>
            </a:r>
          </a:p>
          <a:p>
            <a:r>
              <a:rPr lang="en-US" sz="2800" dirty="0" smtClean="0">
                <a:latin typeface="Verdana" pitchFamily="34" charset="0"/>
              </a:rPr>
              <a:t>Discover subscription problems</a:t>
            </a:r>
          </a:p>
          <a:p>
            <a:r>
              <a:rPr lang="en-US" sz="2800" dirty="0" smtClean="0">
                <a:latin typeface="Verdana" pitchFamily="34" charset="0"/>
              </a:rPr>
              <a:t>Develop new skills &amp; enhance current skills</a:t>
            </a:r>
          </a:p>
          <a:p>
            <a:r>
              <a:rPr lang="en-US" sz="2800" dirty="0" smtClean="0">
                <a:latin typeface="Verdana" pitchFamily="34" charset="0"/>
              </a:rPr>
              <a:t>Learn technical aspects of problem resolution</a:t>
            </a:r>
          </a:p>
          <a:p>
            <a:r>
              <a:rPr lang="en-US" sz="2800" dirty="0" smtClean="0">
                <a:latin typeface="Verdana" pitchFamily="34" charset="0"/>
              </a:rPr>
              <a:t>Develop relationships with users</a:t>
            </a:r>
          </a:p>
          <a:p>
            <a:r>
              <a:rPr lang="en-US" sz="2800" dirty="0" smtClean="0">
                <a:latin typeface="Verdana" pitchFamily="34" charset="0"/>
              </a:rPr>
              <a:t>Utilize teachable moments when responding to users’ problems</a:t>
            </a:r>
          </a:p>
          <a:p>
            <a:r>
              <a:rPr lang="en-US" sz="2800" dirty="0" smtClean="0">
                <a:latin typeface="Verdana" pitchFamily="34" charset="0"/>
              </a:rPr>
              <a:t>Collaborate with each other and other departments</a:t>
            </a:r>
          </a:p>
          <a:p>
            <a:pPr marL="0" indent="0">
              <a:buNone/>
            </a:pPr>
            <a:endParaRPr lang="en-US" sz="2800" dirty="0">
              <a:latin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F5830-D840-46D2-B77C-569D9C3B19C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69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Verdana" pitchFamily="34" charset="0"/>
              </a:rPr>
              <a:t>Strengths</a:t>
            </a:r>
            <a:endParaRPr lang="en-US" sz="3200" b="1" dirty="0">
              <a:latin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Verdana" pitchFamily="34" charset="0"/>
              </a:rPr>
              <a:t>Home-grown problem report </a:t>
            </a:r>
          </a:p>
          <a:p>
            <a:r>
              <a:rPr lang="en-US" sz="2800" dirty="0" smtClean="0">
                <a:latin typeface="Verdana" pitchFamily="34" charset="0"/>
              </a:rPr>
              <a:t>Team approach</a:t>
            </a:r>
          </a:p>
          <a:p>
            <a:r>
              <a:rPr lang="en-US" sz="2800" dirty="0" smtClean="0">
                <a:latin typeface="Verdana" pitchFamily="34" charset="0"/>
              </a:rPr>
              <a:t>E-mail alerts team of incoming reports</a:t>
            </a:r>
          </a:p>
          <a:p>
            <a:r>
              <a:rPr lang="en-US" sz="2800" dirty="0" smtClean="0">
                <a:latin typeface="Verdana" pitchFamily="34" charset="0"/>
              </a:rPr>
              <a:t>SFX link displays what user saw</a:t>
            </a:r>
          </a:p>
          <a:p>
            <a:r>
              <a:rPr lang="en-US" sz="2800" dirty="0" smtClean="0">
                <a:latin typeface="Verdana" pitchFamily="34" charset="0"/>
              </a:rPr>
              <a:t>Repertoire of standard responses</a:t>
            </a:r>
          </a:p>
          <a:p>
            <a:r>
              <a:rPr lang="en-US" sz="2800" dirty="0" smtClean="0">
                <a:latin typeface="Verdana" pitchFamily="34" charset="0"/>
              </a:rPr>
              <a:t>Archive – problems, responses, users</a:t>
            </a:r>
            <a:endParaRPr lang="en-US" sz="2800" dirty="0">
              <a:latin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F5830-D840-46D2-B77C-569D9C3B19C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19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Verdana" pitchFamily="34" charset="0"/>
              </a:rPr>
              <a:t>Challenges</a:t>
            </a:r>
            <a:endParaRPr lang="en-US" sz="3200" b="1" dirty="0">
              <a:latin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Verdana" pitchFamily="34" charset="0"/>
              </a:rPr>
              <a:t>Determining the problem</a:t>
            </a:r>
          </a:p>
          <a:p>
            <a:r>
              <a:rPr lang="en-US" sz="2800" dirty="0" smtClean="0">
                <a:latin typeface="Verdana" pitchFamily="34" charset="0"/>
              </a:rPr>
              <a:t>Figuring out the the logical steps to resolve problems </a:t>
            </a:r>
          </a:p>
          <a:p>
            <a:r>
              <a:rPr lang="en-US" sz="2800" dirty="0" smtClean="0">
                <a:latin typeface="Verdana" pitchFamily="34" charset="0"/>
              </a:rPr>
              <a:t>Writing clear and concise responses</a:t>
            </a:r>
          </a:p>
          <a:p>
            <a:r>
              <a:rPr lang="en-US" sz="2800" dirty="0" smtClean="0">
                <a:latin typeface="Verdana" pitchFamily="34" charset="0"/>
              </a:rPr>
              <a:t>Meeting user expectations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F5830-D840-46D2-B77C-569D9C3B19C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14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Verdana" pitchFamily="34" charset="0"/>
              </a:rPr>
              <a:t>Goals/Measures of Success</a:t>
            </a:r>
            <a:endParaRPr lang="en-US" sz="3200" b="1" dirty="0">
              <a:latin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Verdana" pitchFamily="34" charset="0"/>
              </a:rPr>
              <a:t>Provide seamless access to users</a:t>
            </a:r>
          </a:p>
          <a:p>
            <a:r>
              <a:rPr lang="en-US" sz="2800" dirty="0" smtClean="0">
                <a:latin typeface="Verdana" pitchFamily="34" charset="0"/>
              </a:rPr>
              <a:t>Respond to users within 24 hours</a:t>
            </a:r>
          </a:p>
          <a:p>
            <a:r>
              <a:rPr lang="en-US" sz="2800" dirty="0" smtClean="0">
                <a:latin typeface="Verdana" pitchFamily="34" charset="0"/>
              </a:rPr>
              <a:t>Respond to user first; address underlying problem later</a:t>
            </a:r>
          </a:p>
          <a:p>
            <a:r>
              <a:rPr lang="en-US" sz="2800" dirty="0">
                <a:latin typeface="Verdana" pitchFamily="34" charset="0"/>
              </a:rPr>
              <a:t>Users do not respond negatively</a:t>
            </a:r>
          </a:p>
          <a:p>
            <a:r>
              <a:rPr lang="en-US" sz="2800" dirty="0">
                <a:latin typeface="Verdana" pitchFamily="34" charset="0"/>
              </a:rPr>
              <a:t>Users return to the </a:t>
            </a:r>
            <a:r>
              <a:rPr lang="en-US" sz="2800" dirty="0" smtClean="0">
                <a:latin typeface="Verdana" pitchFamily="34" charset="0"/>
              </a:rPr>
              <a:t>form</a:t>
            </a:r>
          </a:p>
          <a:p>
            <a:r>
              <a:rPr lang="en-US" sz="2800" dirty="0" smtClean="0">
                <a:latin typeface="Verdana" pitchFamily="34" charset="0"/>
              </a:rPr>
              <a:t>Staff are satisfied</a:t>
            </a:r>
            <a:endParaRPr lang="en-US" sz="2800" dirty="0">
              <a:latin typeface="Verdana" pitchFamily="34" charset="0"/>
            </a:endParaRPr>
          </a:p>
          <a:p>
            <a:endParaRPr lang="en-US" sz="2800" dirty="0" smtClean="0">
              <a:latin typeface="Verdana" pitchFamily="34" charset="0"/>
            </a:endParaRPr>
          </a:p>
          <a:p>
            <a:endParaRPr lang="en-US" sz="2800" dirty="0">
              <a:latin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F5830-D840-46D2-B77C-569D9C3B19CD}" type="slidenum">
              <a:rPr lang="en-US" smtClean="0"/>
              <a:t>17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410200" y="4114800"/>
            <a:ext cx="3505200" cy="2576289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71464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Verdana" pitchFamily="34" charset="0"/>
              </a:rPr>
              <a:t>Where do we go from here?</a:t>
            </a:r>
            <a:endParaRPr lang="en-US" sz="3200" b="1" dirty="0">
              <a:latin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Keep up with technology and trends</a:t>
            </a:r>
          </a:p>
          <a:p>
            <a:r>
              <a:rPr lang="en-US" sz="2400" dirty="0" smtClean="0"/>
              <a:t>Continue effective communication  &amp; collaboration</a:t>
            </a:r>
          </a:p>
          <a:p>
            <a:r>
              <a:rPr lang="en-US" sz="2400" dirty="0" smtClean="0"/>
              <a:t>Primo – just implemented</a:t>
            </a:r>
          </a:p>
          <a:p>
            <a:r>
              <a:rPr lang="en-US" sz="2400" dirty="0" smtClean="0"/>
              <a:t>Alma – coming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F5830-D840-46D2-B77C-569D9C3B19CD}" type="slidenum">
              <a:rPr lang="en-US" smtClean="0"/>
              <a:t>18</a:t>
            </a:fld>
            <a:endParaRPr lang="en-US"/>
          </a:p>
        </p:txBody>
      </p:sp>
      <p:pic>
        <p:nvPicPr>
          <p:cNvPr id="1026" name="Picture 2" descr="C:\Documents and Settings\dmbranch\Local Settings\Temporary Internet Files\Content.IE5\RYC57HWW\MP900438355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733800"/>
            <a:ext cx="70104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98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Verdana" pitchFamily="34" charset="0"/>
              </a:rPr>
              <a:t>Conclusion</a:t>
            </a:r>
            <a:endParaRPr lang="en-US" sz="3200" b="1" dirty="0">
              <a:latin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Verdana" pitchFamily="34" charset="0"/>
              </a:rPr>
              <a:t>“How we handle our response to their problems may be the only information they have available for forming their opinion of a library staff’s competence and value.”</a:t>
            </a:r>
          </a:p>
          <a:p>
            <a:pPr marL="0" indent="0">
              <a:buNone/>
            </a:pPr>
            <a:endParaRPr lang="en-US" sz="2800" dirty="0">
              <a:latin typeface="Verdana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Verdana" pitchFamily="34" charset="0"/>
              </a:rPr>
              <a:t> </a:t>
            </a:r>
            <a:r>
              <a:rPr lang="en-US" sz="2800" dirty="0" smtClean="0">
                <a:latin typeface="Verdana" pitchFamily="34" charset="0"/>
              </a:rPr>
              <a:t> </a:t>
            </a:r>
            <a:r>
              <a:rPr lang="en-US" sz="1800" dirty="0" err="1" smtClean="0">
                <a:latin typeface="Verdana" pitchFamily="34" charset="0"/>
              </a:rPr>
              <a:t>Schader</a:t>
            </a:r>
            <a:r>
              <a:rPr lang="en-US" sz="1800" dirty="0" smtClean="0">
                <a:latin typeface="Verdana" pitchFamily="34" charset="0"/>
              </a:rPr>
              <a:t>, Barbara. “Case study in Claiming/Troubleshooting E-journals: UCLA’s Louise M. Darling Biomedical Library.” In </a:t>
            </a:r>
            <a:r>
              <a:rPr lang="en-US" sz="1800" i="1" dirty="0" smtClean="0">
                <a:latin typeface="Verdana" pitchFamily="34" charset="0"/>
              </a:rPr>
              <a:t>E-serials Collection Management</a:t>
            </a:r>
            <a:r>
              <a:rPr lang="en-US" sz="1800" dirty="0" smtClean="0">
                <a:latin typeface="Verdana" pitchFamily="34" charset="0"/>
              </a:rPr>
              <a:t>, edited by David C. Fowler, 139-158. New York: Haworth Information Press, 2004.</a:t>
            </a:r>
            <a:endParaRPr lang="en-US" sz="2800" dirty="0">
              <a:latin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F5830-D840-46D2-B77C-569D9C3B19C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0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32662"/>
            <a:ext cx="8229600" cy="6858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latin typeface="Verdana" pitchFamily="34" charset="0"/>
              </a:rPr>
              <a:t>Who We Are</a:t>
            </a:r>
            <a:endParaRPr lang="en-US" sz="3200" b="1" dirty="0">
              <a:latin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6482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>
                <a:latin typeface="Verdana" pitchFamily="34" charset="0"/>
              </a:rPr>
              <a:t>Public research institution</a:t>
            </a:r>
          </a:p>
          <a:p>
            <a:r>
              <a:rPr lang="en-US" sz="2800" dirty="0" smtClean="0">
                <a:latin typeface="Verdana" pitchFamily="34" charset="0"/>
              </a:rPr>
              <a:t>2 campuses</a:t>
            </a:r>
          </a:p>
          <a:p>
            <a:r>
              <a:rPr lang="en-US" sz="2800" dirty="0" smtClean="0">
                <a:latin typeface="Verdana" pitchFamily="34" charset="0"/>
              </a:rPr>
              <a:t>More than 32,000 students</a:t>
            </a:r>
          </a:p>
          <a:p>
            <a:r>
              <a:rPr lang="en-US" sz="2800" dirty="0" smtClean="0">
                <a:latin typeface="Verdana" pitchFamily="34" charset="0"/>
              </a:rPr>
              <a:t>Virtual Library of Virginia Consortium</a:t>
            </a:r>
          </a:p>
          <a:p>
            <a:endParaRPr lang="en-US" sz="2800" dirty="0">
              <a:latin typeface="Verdana" pitchFamily="34" charset="0"/>
            </a:endParaRPr>
          </a:p>
          <a:p>
            <a:r>
              <a:rPr lang="en-US" sz="2800" dirty="0" smtClean="0">
                <a:latin typeface="Verdana" pitchFamily="34" charset="0"/>
              </a:rPr>
              <a:t>Serials Team:</a:t>
            </a:r>
          </a:p>
          <a:p>
            <a:pPr marL="0" indent="0">
              <a:buNone/>
            </a:pPr>
            <a:r>
              <a:rPr lang="en-US" sz="2800" dirty="0" smtClean="0">
                <a:latin typeface="Verdana" pitchFamily="34" charset="0"/>
              </a:rPr>
              <a:t>   -2 library specialists</a:t>
            </a:r>
          </a:p>
          <a:p>
            <a:pPr marL="0" indent="0">
              <a:buNone/>
            </a:pPr>
            <a:r>
              <a:rPr lang="en-US" sz="2800" dirty="0">
                <a:latin typeface="Verdana" pitchFamily="34" charset="0"/>
              </a:rPr>
              <a:t> </a:t>
            </a:r>
            <a:r>
              <a:rPr lang="en-US" sz="2800" dirty="0" smtClean="0">
                <a:latin typeface="Verdana" pitchFamily="34" charset="0"/>
              </a:rPr>
              <a:t>  -1 Serials librarian + 1 Reference librarian</a:t>
            </a:r>
          </a:p>
          <a:p>
            <a:r>
              <a:rPr lang="en-US" sz="2800" dirty="0" smtClean="0">
                <a:latin typeface="Verdana" pitchFamily="34" charset="0"/>
              </a:rPr>
              <a:t>Access to over 58,000 e-serials (paid, free, aggregators &amp; consortium </a:t>
            </a:r>
          </a:p>
          <a:p>
            <a:pPr marL="0" indent="0">
              <a:buNone/>
            </a:pPr>
            <a:endParaRPr lang="en-US" sz="2800" dirty="0" smtClean="0">
              <a:latin typeface="Verdana" pitchFamily="34" charset="0"/>
            </a:endParaRPr>
          </a:p>
          <a:p>
            <a:pPr marL="0" indent="0">
              <a:buNone/>
            </a:pPr>
            <a:endParaRPr lang="en-US" sz="2800" dirty="0">
              <a:latin typeface="Verdana" pitchFamily="34" charset="0"/>
            </a:endParaRPr>
          </a:p>
          <a:p>
            <a:pPr marL="0" indent="0">
              <a:buNone/>
            </a:pPr>
            <a:endParaRPr lang="en-US" sz="2800" dirty="0" smtClean="0">
              <a:latin typeface="Verdana" pitchFamily="34" charset="0"/>
            </a:endParaRPr>
          </a:p>
          <a:p>
            <a:pPr marL="0" indent="0">
              <a:buNone/>
            </a:pPr>
            <a:endParaRPr lang="en-US" sz="2800" dirty="0" smtClean="0">
              <a:latin typeface="Verdana" pitchFamily="34" charset="0"/>
            </a:endParaRPr>
          </a:p>
          <a:p>
            <a:pPr marL="0" indent="0">
              <a:buNone/>
            </a:pPr>
            <a:endParaRPr lang="en-US" sz="2800" dirty="0" smtClean="0">
              <a:latin typeface="Verdana" pitchFamily="34" charset="0"/>
            </a:endParaRPr>
          </a:p>
          <a:p>
            <a:pPr marL="0" indent="0">
              <a:buNone/>
            </a:pPr>
            <a:endParaRPr lang="en-US" sz="2800" dirty="0" smtClean="0">
              <a:latin typeface="Verdana" pitchFamily="34" charset="0"/>
            </a:endParaRPr>
          </a:p>
          <a:p>
            <a:pPr marL="0" indent="0">
              <a:buNone/>
            </a:pPr>
            <a:endParaRPr lang="en-US" sz="2800" dirty="0" smtClean="0">
              <a:latin typeface="Verdana" pitchFamily="34" charset="0"/>
            </a:endParaRPr>
          </a:p>
          <a:p>
            <a:pPr marL="0" indent="0">
              <a:buNone/>
            </a:pPr>
            <a:endParaRPr lang="en-US" sz="2800" dirty="0" smtClean="0">
              <a:latin typeface="Verdana" pitchFamily="34" charset="0"/>
            </a:endParaRPr>
          </a:p>
          <a:p>
            <a:pPr marL="0" indent="0">
              <a:buNone/>
            </a:pPr>
            <a:endParaRPr lang="en-US" sz="2800" dirty="0" smtClean="0">
              <a:latin typeface="Verdana" pitchFamily="34" charset="0"/>
            </a:endParaRPr>
          </a:p>
          <a:p>
            <a:endParaRPr lang="en-US" sz="2800" dirty="0">
              <a:latin typeface="Verdana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8551">
            <a:off x="3792573" y="1137475"/>
            <a:ext cx="521970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F5830-D840-46D2-B77C-569D9C3B19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61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Verdana" pitchFamily="34" charset="0"/>
              </a:rPr>
              <a:t>Thank you!</a:t>
            </a:r>
            <a:endParaRPr lang="en-US" sz="3200" b="1" dirty="0">
              <a:latin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4525963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800" dirty="0" smtClean="0">
                <a:latin typeface="Verdana" pitchFamily="34" charset="0"/>
              </a:rPr>
              <a:t>Denise Branch</a:t>
            </a:r>
          </a:p>
          <a:p>
            <a:pPr marL="0" indent="0" algn="ctr">
              <a:buNone/>
            </a:pPr>
            <a:r>
              <a:rPr lang="en-US" sz="2800" dirty="0" smtClean="0">
                <a:latin typeface="Verdana" pitchFamily="34" charset="0"/>
              </a:rPr>
              <a:t>Assistant Head Acquisitions &amp; Serials Librarian</a:t>
            </a:r>
          </a:p>
          <a:p>
            <a:pPr marL="0" indent="0" algn="ctr">
              <a:buNone/>
            </a:pPr>
            <a:r>
              <a:rPr lang="en-US" sz="2800" dirty="0" smtClean="0">
                <a:latin typeface="Verdana" pitchFamily="34" charset="0"/>
              </a:rPr>
              <a:t>Virginia Commonwealth University</a:t>
            </a:r>
          </a:p>
          <a:p>
            <a:pPr marL="0" indent="0" algn="ctr">
              <a:buNone/>
            </a:pPr>
            <a:r>
              <a:rPr lang="en-US" sz="2800" dirty="0" smtClean="0">
                <a:latin typeface="Verdana" pitchFamily="34" charset="0"/>
              </a:rPr>
              <a:t>dmbranch@vcu.edu</a:t>
            </a:r>
            <a:endParaRPr lang="en-US" sz="2800" dirty="0">
              <a:latin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F5830-D840-46D2-B77C-569D9C3B19C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35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1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Verdana" pitchFamily="34" charset="0"/>
              </a:rPr>
              <a:t>In the beginning there were traditional serials duties</a:t>
            </a:r>
            <a:endParaRPr lang="en-US" sz="3200" b="1" dirty="0">
              <a:latin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endParaRPr lang="en-US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endParaRPr lang="en-US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endParaRPr lang="en-US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buNone/>
            </a:pPr>
            <a:endParaRPr lang="en-US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endParaRPr lang="en-US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endParaRPr lang="en-US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endParaRPr lang="en-US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endParaRPr lang="en-US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endParaRPr lang="en-US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endParaRPr lang="en-US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endParaRPr lang="en-US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endParaRPr lang="en-US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endParaRPr lang="en-US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endParaRPr lang="en-US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endParaRPr lang="en-US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buNone/>
            </a:pPr>
            <a:endParaRPr lang="en-US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endParaRPr lang="en-US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endParaRPr lang="en-US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endParaRPr lang="en-US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endParaRPr lang="en-US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endParaRPr lang="en-US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endParaRPr lang="en-US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buNone/>
            </a:pPr>
            <a:endParaRPr lang="en-US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endParaRPr lang="en-US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endParaRPr lang="en-US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endParaRPr lang="en-US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endParaRPr lang="en-US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endParaRPr lang="en-US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endParaRPr lang="en-US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endParaRPr lang="en-US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endParaRPr lang="en-US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endParaRPr lang="en-US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endParaRPr lang="en-US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endParaRPr lang="en-US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endParaRPr lang="en-US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endParaRPr lang="en-US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endParaRPr lang="en-US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endParaRPr lang="en-US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endParaRPr lang="en-US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295398"/>
            <a:ext cx="4724400" cy="5410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7270" y="1676400"/>
            <a:ext cx="2278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Checking in</a:t>
            </a:r>
            <a:endParaRPr lang="en-US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5550" y="2659029"/>
            <a:ext cx="1837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Claiming</a:t>
            </a:r>
            <a:endParaRPr lang="en-US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0557" y="3657600"/>
            <a:ext cx="1621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Binding</a:t>
            </a:r>
            <a:endParaRPr lang="en-US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5550" y="4572000"/>
            <a:ext cx="30716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Verifying access</a:t>
            </a:r>
            <a:endParaRPr lang="en-US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F5830-D840-46D2-B77C-569D9C3B19C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03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How do we empower users in times of need?</a:t>
            </a:r>
            <a:endParaRPr lang="en-US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Serials Unit was assigned the responsibility of answering users’ electronic journal problem reports and getting them the access they need.</a:t>
            </a:r>
          </a:p>
          <a:p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Provide them with detailed instructions on how to get what they need.</a:t>
            </a:r>
          </a:p>
          <a:p>
            <a:endParaRPr lang="en-US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F5830-D840-46D2-B77C-569D9C3B19CD}" type="slidenum">
              <a:rPr lang="en-US" smtClean="0"/>
              <a:t>4</a:t>
            </a:fld>
            <a:endParaRPr lang="en-US"/>
          </a:p>
        </p:txBody>
      </p:sp>
      <p:pic>
        <p:nvPicPr>
          <p:cNvPr id="1026" name="Picture 2" descr="C:\Users\dmbranch\AppData\Local\Microsoft\Windows\Temporary Internet Files\Content.IE5\86X6BAZR\MC900441499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876800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58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Verdana" pitchFamily="34" charset="0"/>
              </a:rPr>
              <a:t>A Little History…</a:t>
            </a:r>
            <a:endParaRPr lang="en-US" sz="3200" b="1" dirty="0">
              <a:latin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Early 2000s </a:t>
            </a: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began the 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cancelling of print and ordering of electronic</a:t>
            </a:r>
          </a:p>
          <a:p>
            <a:pPr lvl="0"/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In 2004 Open URL link resolver, SFX,  implemented</a:t>
            </a:r>
          </a:p>
          <a:p>
            <a:pPr lvl="0"/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In 2005 a major shift to </a:t>
            </a: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e-journals</a:t>
            </a:r>
            <a:endParaRPr lang="en-US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800600"/>
            <a:ext cx="181927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060674"/>
            <a:ext cx="1838325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F5830-D840-46D2-B77C-569D9C3B19C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58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Changes in Employee Work Profile</a:t>
            </a:r>
            <a:endParaRPr lang="en-US" sz="3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Employee Work Profile  (EWP) 2004: Pre e-serial invasion (No electronic responsibilities)</a:t>
            </a:r>
          </a:p>
          <a:p>
            <a:pPr marL="428625" indent="-428625">
              <a:defRPr/>
            </a:pPr>
            <a:r>
              <a:rPr lang="en-US" sz="1400" b="1" dirty="0">
                <a:latin typeface="Verdana" pitchFamily="34" charset="0"/>
              </a:rPr>
              <a:t>Checks in &amp; claims periodicals</a:t>
            </a:r>
          </a:p>
          <a:p>
            <a:pPr marL="428625" indent="-428625">
              <a:defRPr/>
            </a:pPr>
            <a:r>
              <a:rPr lang="en-US" sz="1400" b="1" dirty="0">
                <a:latin typeface="Verdana" pitchFamily="34" charset="0"/>
              </a:rPr>
              <a:t>Maintains current periodical stacks</a:t>
            </a:r>
          </a:p>
          <a:p>
            <a:pPr marL="428625" indent="-428625">
              <a:defRPr/>
            </a:pPr>
            <a:r>
              <a:rPr lang="en-US" sz="1400" b="1" dirty="0">
                <a:latin typeface="Verdana" pitchFamily="34" charset="0"/>
              </a:rPr>
              <a:t>Checks in government documents</a:t>
            </a:r>
          </a:p>
          <a:p>
            <a:pPr>
              <a:defRPr/>
            </a:pPr>
            <a:endParaRPr lang="en-US" sz="1400" b="1" dirty="0">
              <a:latin typeface="Verdana" pitchFamily="34" charset="0"/>
            </a:endParaRPr>
          </a:p>
          <a:p>
            <a:pPr>
              <a:defRPr/>
            </a:pPr>
            <a:r>
              <a:rPr lang="en-US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EWP 2005: Beginning of the e-serial invasion (95% electronic responsibilities)</a:t>
            </a:r>
          </a:p>
          <a:p>
            <a:pPr marL="428625" indent="-428625">
              <a:defRPr/>
            </a:pPr>
            <a:r>
              <a:rPr lang="en-US" sz="1400" b="1" dirty="0">
                <a:latin typeface="Verdana" pitchFamily="34" charset="0"/>
              </a:rPr>
              <a:t>Maintains records for e-serials</a:t>
            </a:r>
          </a:p>
          <a:p>
            <a:pPr marL="428625" indent="-428625">
              <a:defRPr/>
            </a:pPr>
            <a:r>
              <a:rPr lang="en-US" sz="1400" b="1" dirty="0">
                <a:latin typeface="Verdana" pitchFamily="34" charset="0"/>
              </a:rPr>
              <a:t>Reviews &amp; investigates e-reports</a:t>
            </a:r>
          </a:p>
          <a:p>
            <a:pPr marL="428625" indent="-428625">
              <a:defRPr/>
            </a:pPr>
            <a:r>
              <a:rPr lang="en-US" sz="1400" b="1" dirty="0">
                <a:latin typeface="Verdana" pitchFamily="34" charset="0"/>
              </a:rPr>
              <a:t>Responds to inquiries regarding access &amp; status of e-resources</a:t>
            </a:r>
          </a:p>
          <a:p>
            <a:pPr marL="428625" indent="-428625">
              <a:defRPr/>
            </a:pPr>
            <a:r>
              <a:rPr lang="en-US" sz="1400" b="1" dirty="0">
                <a:latin typeface="Verdana" pitchFamily="34" charset="0"/>
              </a:rPr>
              <a:t>Maintains database for license agreements</a:t>
            </a:r>
          </a:p>
          <a:p>
            <a:pPr marL="428625" indent="-428625">
              <a:defRPr/>
            </a:pPr>
            <a:r>
              <a:rPr lang="en-US" sz="1400" b="1" dirty="0">
                <a:latin typeface="Verdana" pitchFamily="34" charset="0"/>
              </a:rPr>
              <a:t>Processes &amp; claims </a:t>
            </a:r>
            <a:r>
              <a:rPr lang="en-US" sz="1400" b="1" dirty="0" err="1">
                <a:latin typeface="Verdana" pitchFamily="34" charset="0"/>
              </a:rPr>
              <a:t>gov</a:t>
            </a:r>
            <a:r>
              <a:rPr lang="en-US" sz="1400" b="1" dirty="0">
                <a:latin typeface="Verdana" pitchFamily="34" charset="0"/>
              </a:rPr>
              <a:t> docs</a:t>
            </a:r>
          </a:p>
          <a:p>
            <a:pPr>
              <a:defRPr/>
            </a:pPr>
            <a:endParaRPr lang="en-US" sz="1400" b="1" dirty="0">
              <a:latin typeface="Verdana" pitchFamily="34" charset="0"/>
            </a:endParaRPr>
          </a:p>
          <a:p>
            <a:pPr>
              <a:defRPr/>
            </a:pPr>
            <a:r>
              <a:rPr lang="en-US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EWP 2011: Total invasion of e-serials ( 100% electronic responsibilities)</a:t>
            </a:r>
          </a:p>
          <a:p>
            <a:pPr marL="428625" indent="-428625">
              <a:defRPr/>
            </a:pPr>
            <a:r>
              <a:rPr lang="en-US" sz="1400" b="1" dirty="0">
                <a:latin typeface="Verdana" pitchFamily="34" charset="0"/>
              </a:rPr>
              <a:t>Maintains records for e-serials</a:t>
            </a:r>
          </a:p>
          <a:p>
            <a:pPr marL="428625" indent="-428625">
              <a:defRPr/>
            </a:pPr>
            <a:r>
              <a:rPr lang="en-US" sz="1400" b="1" dirty="0">
                <a:latin typeface="Verdana" pitchFamily="34" charset="0"/>
              </a:rPr>
              <a:t>Manages Open URL link server (SFX) monthly reports</a:t>
            </a:r>
          </a:p>
          <a:p>
            <a:pPr marL="428625" indent="-428625">
              <a:defRPr/>
            </a:pPr>
            <a:r>
              <a:rPr lang="en-US" sz="1400" b="1" dirty="0">
                <a:latin typeface="Verdana" pitchFamily="34" charset="0"/>
              </a:rPr>
              <a:t>Monitors SFX after installation of updates</a:t>
            </a:r>
          </a:p>
          <a:p>
            <a:pPr marL="428625" indent="-428625">
              <a:defRPr/>
            </a:pPr>
            <a:r>
              <a:rPr lang="en-US" sz="1400" b="1" dirty="0">
                <a:latin typeface="Verdana" pitchFamily="34" charset="0"/>
              </a:rPr>
              <a:t>Monitors SFX to determine if Knowledge Base has been updated</a:t>
            </a:r>
          </a:p>
          <a:p>
            <a:pPr marL="428625" indent="-428625">
              <a:defRPr/>
            </a:pPr>
            <a:r>
              <a:rPr lang="en-US" sz="1400" b="1" dirty="0">
                <a:latin typeface="Verdana" pitchFamily="34" charset="0"/>
              </a:rPr>
              <a:t>Responds to inquiries regarding availability and status of e-resources</a:t>
            </a:r>
          </a:p>
          <a:p>
            <a:pPr marL="428625" indent="-428625">
              <a:defRPr/>
            </a:pPr>
            <a:r>
              <a:rPr lang="en-US" sz="1400" b="1" dirty="0">
                <a:latin typeface="Verdana" pitchFamily="34" charset="0"/>
              </a:rPr>
              <a:t>Maintains database of license agreements</a:t>
            </a:r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F5830-D840-46D2-B77C-569D9C3B19C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4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Verdana" pitchFamily="34" charset="0"/>
              </a:rPr>
              <a:t>The issues….</a:t>
            </a:r>
            <a:endParaRPr lang="en-US" sz="3200" b="1" dirty="0">
              <a:latin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71600"/>
            <a:ext cx="89154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>
                <a:latin typeface="Verdana" pitchFamily="34" charset="0"/>
              </a:rPr>
              <a:t>No existing mechanism to discover e-serial problems that users were having.</a:t>
            </a:r>
          </a:p>
          <a:p>
            <a:r>
              <a:rPr lang="en-US" sz="2800" dirty="0">
                <a:latin typeface="Verdana" pitchFamily="34" charset="0"/>
              </a:rPr>
              <a:t>Link resolver, SFX, brought easy access to information. However, access was not always attainable without the intervention and expertise of staff</a:t>
            </a:r>
            <a:r>
              <a:rPr lang="en-US" sz="2800" dirty="0" smtClean="0">
                <a:latin typeface="Verdana" pitchFamily="34" charset="0"/>
              </a:rPr>
              <a:t>.</a:t>
            </a:r>
          </a:p>
          <a:p>
            <a:r>
              <a:rPr lang="en-US" sz="2800" dirty="0" smtClean="0">
                <a:latin typeface="Verdana" pitchFamily="34" charset="0"/>
              </a:rPr>
              <a:t>Could we use SFX to reveal e-serial problems?</a:t>
            </a:r>
          </a:p>
          <a:p>
            <a:pPr>
              <a:lnSpc>
                <a:spcPct val="120000"/>
              </a:lnSpc>
            </a:pPr>
            <a:r>
              <a:rPr lang="en-US" sz="2800" dirty="0" smtClean="0">
                <a:latin typeface="Verdana" pitchFamily="34" charset="0"/>
              </a:rPr>
              <a:t>Who would be responsible for helping users get the access they need?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800" dirty="0" smtClean="0">
                <a:latin typeface="Verdana" pitchFamily="34" charset="0"/>
              </a:rPr>
              <a:t>   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800" dirty="0">
                <a:latin typeface="Verdana" pitchFamily="34" charset="0"/>
              </a:rPr>
              <a:t> </a:t>
            </a:r>
            <a:r>
              <a:rPr lang="en-US" sz="2800" dirty="0" smtClean="0">
                <a:latin typeface="Verdana" pitchFamily="34" charset="0"/>
              </a:rPr>
              <a:t>  </a:t>
            </a:r>
            <a:endParaRPr lang="en-US" sz="2800" dirty="0">
              <a:latin typeface="Verdana" pitchFamily="34" charset="0"/>
            </a:endParaRPr>
          </a:p>
        </p:txBody>
      </p:sp>
      <p:pic>
        <p:nvPicPr>
          <p:cNvPr id="2051" name="Picture 3" descr="C:\Documents and Settings\dmbranch\Local Settings\Temporary Internet Files\Content.IE5\T5NOY1QL\MP90044293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331368"/>
            <a:ext cx="3276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F5830-D840-46D2-B77C-569D9C3B19C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10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Verdana" pitchFamily="34" charset="0"/>
              </a:rPr>
              <a:t>Solution…</a:t>
            </a:r>
            <a:endParaRPr lang="en-US" sz="3200" b="1" dirty="0">
              <a:latin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fontScale="85000" lnSpcReduction="20000"/>
          </a:bodyPr>
          <a:lstStyle/>
          <a:p>
            <a:endParaRPr lang="en-US" sz="2800" dirty="0" smtClean="0">
              <a:latin typeface="Verdana" pitchFamily="34" charset="0"/>
            </a:endParaRPr>
          </a:p>
          <a:p>
            <a:r>
              <a:rPr lang="en-US" sz="2800" dirty="0">
                <a:latin typeface="Verdana" pitchFamily="34" charset="0"/>
              </a:rPr>
              <a:t>VCU Libraries had a history of using electronic forms – logon problems, item renewals, </a:t>
            </a:r>
            <a:r>
              <a:rPr lang="en-US" sz="2800" dirty="0" err="1" smtClean="0">
                <a:latin typeface="Verdana" pitchFamily="34" charset="0"/>
              </a:rPr>
              <a:t>ILLiad</a:t>
            </a:r>
            <a:r>
              <a:rPr lang="en-US" sz="2800" dirty="0" smtClean="0">
                <a:latin typeface="Verdana" pitchFamily="34" charset="0"/>
              </a:rPr>
              <a:t>. </a:t>
            </a:r>
          </a:p>
          <a:p>
            <a:r>
              <a:rPr lang="en-US" sz="2800" dirty="0" smtClean="0">
                <a:latin typeface="Verdana" pitchFamily="34" charset="0"/>
              </a:rPr>
              <a:t>Best way to address user problems was an electronic form.</a:t>
            </a:r>
          </a:p>
          <a:p>
            <a:r>
              <a:rPr lang="en-US" sz="2800" dirty="0" smtClean="0">
                <a:latin typeface="Verdana" pitchFamily="34" charset="0"/>
              </a:rPr>
              <a:t>Two systems librarians developed an electronic problem report form based on the ILL parser within SFX and a PHP application was created to uncover users’ problems when they use the “Get it at VCU” button.</a:t>
            </a:r>
          </a:p>
          <a:p>
            <a:r>
              <a:rPr lang="en-US" sz="2800" dirty="0" smtClean="0">
                <a:latin typeface="Verdana" pitchFamily="34" charset="0"/>
              </a:rPr>
              <a:t>Serials staff were familiar with troubleshooting subscription problems and had customer service skills. Why not let them handle  e-serial problems?</a:t>
            </a:r>
          </a:p>
          <a:p>
            <a:pPr marL="0" indent="0">
              <a:buNone/>
            </a:pPr>
            <a:endParaRPr lang="en-US" sz="2800" dirty="0">
              <a:latin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F5830-D840-46D2-B77C-569D9C3B19CD}" type="slidenum">
              <a:rPr lang="en-US" smtClean="0"/>
              <a:t>8</a:t>
            </a:fld>
            <a:endParaRPr lang="en-US"/>
          </a:p>
        </p:txBody>
      </p:sp>
      <p:pic>
        <p:nvPicPr>
          <p:cNvPr id="1026" name="Picture 2" descr="C:\Users\dmbranch\AppData\Local\Microsoft\Windows\Temporary Internet Files\Content.IE5\USTUEN7E\MP90044217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5706"/>
            <a:ext cx="25908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93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EJPR Request</a:t>
            </a:r>
            <a:endParaRPr lang="en-US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F5830-D840-46D2-B77C-569D9C3B19CD}" type="slidenum">
              <a:rPr lang="en-US" smtClean="0"/>
              <a:t>9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8382000" cy="5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838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2852</TotalTime>
  <Words>868</Words>
  <Application>Microsoft Office PowerPoint</Application>
  <PresentationFormat>On-screen Show (4:3)</PresentationFormat>
  <Paragraphs>225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  Serials Departments Aren’t What They Used to Be: Empowering Users in Times of Need  </vt:lpstr>
      <vt:lpstr>Who We Are</vt:lpstr>
      <vt:lpstr>In the beginning there were traditional serials duties</vt:lpstr>
      <vt:lpstr>How do we empower users in times of need?</vt:lpstr>
      <vt:lpstr>A Little History…</vt:lpstr>
      <vt:lpstr>Changes in Employee Work Profile</vt:lpstr>
      <vt:lpstr>The issues….</vt:lpstr>
      <vt:lpstr>Solution…</vt:lpstr>
      <vt:lpstr>EJPR Request</vt:lpstr>
      <vt:lpstr>E-journal problem report - EJPR</vt:lpstr>
      <vt:lpstr>After creation of EJPR, more issues…</vt:lpstr>
      <vt:lpstr>What training and skills did staff need?</vt:lpstr>
      <vt:lpstr>How were training &amp; skills developed?</vt:lpstr>
      <vt:lpstr>Opportunities</vt:lpstr>
      <vt:lpstr>Strengths</vt:lpstr>
      <vt:lpstr>Challenges</vt:lpstr>
      <vt:lpstr>Goals/Measures of Success</vt:lpstr>
      <vt:lpstr>Where do we go from here?</vt:lpstr>
      <vt:lpstr>Conclusion</vt:lpstr>
      <vt:lpstr>Thank you!</vt:lpstr>
    </vt:vector>
  </TitlesOfParts>
  <Company>VCU Library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Serials Departments Aren’t What They Used to Be: empowering users in Times of Need</dc:title>
  <dc:creator>Denise Branch</dc:creator>
  <cp:lastModifiedBy>Elizabeth Bernhardt</cp:lastModifiedBy>
  <cp:revision>220</cp:revision>
  <cp:lastPrinted>2012-03-14T19:22:13Z</cp:lastPrinted>
  <dcterms:created xsi:type="dcterms:W3CDTF">2012-02-22T12:52:10Z</dcterms:created>
  <dcterms:modified xsi:type="dcterms:W3CDTF">2012-05-09T15:55:49Z</dcterms:modified>
</cp:coreProperties>
</file>