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67" r:id="rId3"/>
    <p:sldId id="270" r:id="rId4"/>
    <p:sldId id="260" r:id="rId5"/>
    <p:sldId id="262" r:id="rId6"/>
    <p:sldId id="266" r:id="rId7"/>
    <p:sldId id="263" r:id="rId8"/>
    <p:sldId id="256" r:id="rId9"/>
    <p:sldId id="265" r:id="rId10"/>
    <p:sldId id="261" r:id="rId11"/>
    <p:sldId id="264" r:id="rId12"/>
    <p:sldId id="259"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130" autoAdjust="0"/>
  </p:normalViewPr>
  <p:slideViewPr>
    <p:cSldViewPr>
      <p:cViewPr>
        <p:scale>
          <a:sx n="84" d="100"/>
          <a:sy n="84" d="100"/>
        </p:scale>
        <p:origin x="-74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26F048-7CC8-471C-B561-390987265061}" type="datetimeFigureOut">
              <a:rPr lang="en-US" smtClean="0"/>
              <a:t>5/9/2012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C44406-F54D-4924-9FAE-DC87272FDF7C}" type="slidenum">
              <a:rPr lang="en-US" smtClean="0"/>
              <a:t>‹#›</a:t>
            </a:fld>
            <a:endParaRPr lang="en-US"/>
          </a:p>
        </p:txBody>
      </p:sp>
    </p:spTree>
    <p:extLst>
      <p:ext uri="{BB962C8B-B14F-4D97-AF65-F5344CB8AC3E}">
        <p14:creationId xmlns:p14="http://schemas.microsoft.com/office/powerpoint/2010/main" val="1540765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naidonline.org/nitl/en/pmem/membership.html"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www.naidonline.org/nitl/en/consumer/members.html" TargetMode="External"/><Relationship Id="rId4" Type="http://schemas.openxmlformats.org/officeDocument/2006/relationships/hyperlink" Target="http://www.naidonline.org/nitl/en/about/code-of-ethics.html"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ala.org/alcts/mgrps/ecoms/deu"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NAID</a:t>
            </a:r>
            <a:r>
              <a:rPr lang="en-US" baseline="30000" dirty="0" smtClean="0"/>
              <a:t>®</a:t>
            </a:r>
            <a:r>
              <a:rPr lang="en-US" dirty="0" smtClean="0"/>
              <a:t> is the international trade association for companies providing information destruction services. Suppliers of products, equipment and services to destruction companies are also eligible for </a:t>
            </a:r>
            <a:r>
              <a:rPr lang="en-US" dirty="0" smtClean="0">
                <a:hlinkClick r:id="rId3"/>
              </a:rPr>
              <a:t>membership</a:t>
            </a:r>
            <a:r>
              <a:rPr lang="en-US" dirty="0" smtClean="0"/>
              <a:t>. NAID's mission is to promote the information destruction industry and the standards and </a:t>
            </a:r>
            <a:r>
              <a:rPr lang="en-US" dirty="0" smtClean="0">
                <a:hlinkClick r:id="rId4"/>
              </a:rPr>
              <a:t>ethics</a:t>
            </a:r>
            <a:r>
              <a:rPr lang="en-US" dirty="0" smtClean="0"/>
              <a:t> of its </a:t>
            </a:r>
            <a:r>
              <a:rPr lang="en-US" dirty="0" smtClean="0">
                <a:hlinkClick r:id="rId5"/>
              </a:rPr>
              <a:t>member companies</a:t>
            </a:r>
            <a:r>
              <a:rPr lang="en-US" dirty="0" smtClean="0"/>
              <a:t>.</a:t>
            </a:r>
            <a:endParaRPr lang="en-US" dirty="0"/>
          </a:p>
        </p:txBody>
      </p:sp>
      <p:sp>
        <p:nvSpPr>
          <p:cNvPr id="4" name="Slide Number Placeholder 3"/>
          <p:cNvSpPr>
            <a:spLocks noGrp="1"/>
          </p:cNvSpPr>
          <p:nvPr>
            <p:ph type="sldNum" sz="quarter" idx="10"/>
          </p:nvPr>
        </p:nvSpPr>
        <p:spPr/>
        <p:txBody>
          <a:bodyPr/>
          <a:lstStyle/>
          <a:p>
            <a:fld id="{EBC44406-F54D-4924-9FAE-DC87272FDF7C}" type="slidenum">
              <a:rPr lang="en-US" smtClean="0"/>
              <a:t>4</a:t>
            </a:fld>
            <a:endParaRPr lang="en-US"/>
          </a:p>
        </p:txBody>
      </p:sp>
    </p:spTree>
    <p:extLst>
      <p:ext uri="{BB962C8B-B14F-4D97-AF65-F5344CB8AC3E}">
        <p14:creationId xmlns:p14="http://schemas.microsoft.com/office/powerpoint/2010/main" val="2745789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What is DEU? </a:t>
            </a:r>
            <a:r>
              <a:rPr lang="en-US" dirty="0" smtClean="0"/>
              <a:t>-An autonomous group of libraries that communicate via electronic discussion list to exchange usable library material. Membership is free and open to all libraries. </a:t>
            </a:r>
          </a:p>
          <a:p>
            <a:r>
              <a:rPr lang="en-US" b="1" dirty="0" smtClean="0"/>
              <a:t>What does it do? </a:t>
            </a:r>
            <a:r>
              <a:rPr lang="en-US" dirty="0" smtClean="0"/>
              <a:t>-Connects those who need materials with those who have more than they need.</a:t>
            </a:r>
          </a:p>
          <a:p>
            <a:r>
              <a:rPr lang="en-US" b="1" dirty="0" smtClean="0"/>
              <a:t>How does it work?</a:t>
            </a:r>
          </a:p>
          <a:p>
            <a:r>
              <a:rPr lang="en-US" dirty="0" smtClean="0"/>
              <a:t>DEU members send </a:t>
            </a:r>
            <a:r>
              <a:rPr lang="en-US" b="1" dirty="0" smtClean="0">
                <a:hlinkClick r:id="rId3"/>
              </a:rPr>
              <a:t>exchange lists</a:t>
            </a:r>
            <a:r>
              <a:rPr lang="en-US" dirty="0" smtClean="0"/>
              <a:t> and </a:t>
            </a:r>
            <a:r>
              <a:rPr lang="en-US" b="1" dirty="0" smtClean="0">
                <a:hlinkClick r:id="rId3"/>
              </a:rPr>
              <a:t>want lists</a:t>
            </a:r>
            <a:r>
              <a:rPr lang="en-US" dirty="0" smtClean="0"/>
              <a:t> via email to the DEU discussion list. All DEU members receive this email.</a:t>
            </a:r>
          </a:p>
          <a:p>
            <a:r>
              <a:rPr lang="en-US" dirty="0" smtClean="0"/>
              <a:t>When a DEU member finds an item of interest, they send a request email inquiry to the posting library.</a:t>
            </a:r>
          </a:p>
          <a:p>
            <a:r>
              <a:rPr lang="en-US" dirty="0" smtClean="0"/>
              <a:t>The originating library then fills and ships the requests in order of receipt.</a:t>
            </a:r>
          </a:p>
          <a:p>
            <a:r>
              <a:rPr lang="en-US" dirty="0" smtClean="0"/>
              <a:t>The requesting library then sends the postage amount back to the originating library.</a:t>
            </a:r>
          </a:p>
          <a:p>
            <a:endParaRPr lang="en-US" dirty="0"/>
          </a:p>
        </p:txBody>
      </p:sp>
      <p:sp>
        <p:nvSpPr>
          <p:cNvPr id="4" name="Slide Number Placeholder 3"/>
          <p:cNvSpPr>
            <a:spLocks noGrp="1"/>
          </p:cNvSpPr>
          <p:nvPr>
            <p:ph type="sldNum" sz="quarter" idx="10"/>
          </p:nvPr>
        </p:nvSpPr>
        <p:spPr/>
        <p:txBody>
          <a:bodyPr/>
          <a:lstStyle/>
          <a:p>
            <a:fld id="{EBC44406-F54D-4924-9FAE-DC87272FDF7C}" type="slidenum">
              <a:rPr lang="en-US" smtClean="0"/>
              <a:t>6</a:t>
            </a:fld>
            <a:endParaRPr lang="en-US"/>
          </a:p>
        </p:txBody>
      </p:sp>
    </p:spTree>
    <p:extLst>
      <p:ext uri="{BB962C8B-B14F-4D97-AF65-F5344CB8AC3E}">
        <p14:creationId xmlns:p14="http://schemas.microsoft.com/office/powerpoint/2010/main" val="146584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American Book Exchange has been providing schools a service since 1993. </a:t>
            </a:r>
            <a:r>
              <a:rPr lang="en-US" sz="1200" kern="1200" smtClean="0">
                <a:solidFill>
                  <a:schemeClr val="tx1"/>
                </a:solidFill>
                <a:latin typeface="+mn-lt"/>
                <a:ea typeface="+mn-ea"/>
                <a:cs typeface="+mn-cs"/>
              </a:rPr>
              <a:t>For over sixteen years we have  serviced schools and colleges in Alabama, Arkansas, Louisiana, Mississippi, Tennessee and occasionally Oklahoma, depending on the </a:t>
            </a:r>
            <a:r>
              <a:rPr lang="en-US" sz="1200" b="1" kern="1200" smtClean="0">
                <a:solidFill>
                  <a:schemeClr val="tx1"/>
                </a:solidFill>
                <a:latin typeface="+mn-lt"/>
                <a:ea typeface="+mn-ea"/>
                <a:cs typeface="+mn-cs"/>
              </a:rPr>
              <a:t>quantity </a:t>
            </a:r>
            <a:r>
              <a:rPr lang="en-US" sz="1200" kern="1200" smtClean="0">
                <a:solidFill>
                  <a:schemeClr val="tx1"/>
                </a:solidFill>
                <a:latin typeface="+mn-lt"/>
                <a:ea typeface="+mn-ea"/>
                <a:cs typeface="+mn-cs"/>
              </a:rPr>
              <a:t>of books available at particular locations. </a:t>
            </a:r>
            <a:endParaRPr lang="en-US"/>
          </a:p>
        </p:txBody>
      </p:sp>
      <p:sp>
        <p:nvSpPr>
          <p:cNvPr id="4" name="Slide Number Placeholder 3"/>
          <p:cNvSpPr>
            <a:spLocks noGrp="1"/>
          </p:cNvSpPr>
          <p:nvPr>
            <p:ph type="sldNum" sz="quarter" idx="10"/>
          </p:nvPr>
        </p:nvSpPr>
        <p:spPr/>
        <p:txBody>
          <a:bodyPr/>
          <a:lstStyle/>
          <a:p>
            <a:fld id="{EBC44406-F54D-4924-9FAE-DC87272FDF7C}" type="slidenum">
              <a:rPr lang="en-US" smtClean="0"/>
              <a:t>7</a:t>
            </a:fld>
            <a:endParaRPr lang="en-US"/>
          </a:p>
        </p:txBody>
      </p:sp>
    </p:spTree>
    <p:extLst>
      <p:ext uri="{BB962C8B-B14F-4D97-AF65-F5344CB8AC3E}">
        <p14:creationId xmlns:p14="http://schemas.microsoft.com/office/powerpoint/2010/main" val="964844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see our job as helping to find new homes for unwanted books. Better World Books is a self-sustaining, for-profit social venture whose mission is to capitalize on the value of the book to fund literacy initiatives locally, nationally and around the world. We partner with nearly 1400 libraries and over 1800 college campuses across the U.S. and Canada, collecting unwanted textbooks and library discards in support of non-profit literacy programs.</a:t>
            </a:r>
          </a:p>
          <a:p>
            <a:r>
              <a:rPr lang="en-US" dirty="0" smtClean="0"/>
              <a:t>Q. How do you collect books?</a:t>
            </a:r>
          </a:p>
          <a:p>
            <a:r>
              <a:rPr lang="en-US" dirty="0" smtClean="0"/>
              <a:t>A. Books collected by Better World Books come from two primary sources: the over 1,800 college and university campuses on which we run textbook drives and over 2,000 libraries and thrift stores that send us discarded and donated books.</a:t>
            </a:r>
          </a:p>
          <a:p>
            <a:r>
              <a:rPr lang="en-US" dirty="0" smtClean="0"/>
              <a:t>Q. What do you</a:t>
            </a:r>
            <a:r>
              <a:rPr lang="en-US" baseline="0" dirty="0" smtClean="0"/>
              <a:t> do with the collected books?</a:t>
            </a:r>
          </a:p>
          <a:p>
            <a:r>
              <a:rPr lang="en-US" dirty="0" smtClean="0"/>
              <a:t>A. Better World Books finds the best possible use for each book collected in support of our mission to promote literacy. Books are either sold to raise money for non-profit literacy programs, sent to one of our non-profit partners for use in their programs, or recycled if unsuitable for sale or partner use.</a:t>
            </a:r>
          </a:p>
          <a:p>
            <a:r>
              <a:rPr lang="en-US" dirty="0" smtClean="0"/>
              <a:t>Q.</a:t>
            </a:r>
            <a:r>
              <a:rPr lang="en-US" baseline="0" dirty="0" smtClean="0"/>
              <a:t> Do you throw any books away? </a:t>
            </a:r>
          </a:p>
          <a:p>
            <a:r>
              <a:rPr lang="en-US" baseline="0" dirty="0" smtClean="0"/>
              <a:t>A. </a:t>
            </a:r>
            <a:r>
              <a:rPr lang="en-US" dirty="0" smtClean="0"/>
              <a:t>Never! We pride ourselves on our ability to derive the maximum value from every book collected. Any book that cannot be sold or used directly by our literacy programs is recycled. To date, we have diverted 13,000 tons of books from landfills.</a:t>
            </a:r>
          </a:p>
          <a:p>
            <a:r>
              <a:rPr lang="en-US" b="1" dirty="0" smtClean="0"/>
              <a:t>Books / Materials We Accept</a:t>
            </a:r>
          </a:p>
          <a:p>
            <a:r>
              <a:rPr lang="en-US" dirty="0" smtClean="0"/>
              <a:t>Antiquarian, Rare, and Collectable Books (see ARC section for more details)</a:t>
            </a:r>
          </a:p>
          <a:p>
            <a:r>
              <a:rPr lang="en-US" dirty="0" smtClean="0"/>
              <a:t>Children's Books (especially Newbery winners)</a:t>
            </a:r>
          </a:p>
          <a:p>
            <a:r>
              <a:rPr lang="en-US" dirty="0" smtClean="0"/>
              <a:t>Dictionaries and Thesauruses</a:t>
            </a:r>
          </a:p>
          <a:p>
            <a:r>
              <a:rPr lang="en-US" dirty="0" smtClean="0"/>
              <a:t>DVDs and Books on CD (must be operable, include original artwork and casing)</a:t>
            </a:r>
          </a:p>
          <a:p>
            <a:r>
              <a:rPr lang="en-US" dirty="0" smtClean="0"/>
              <a:t>Ex-Library Copies (please do not remove treatments)</a:t>
            </a:r>
          </a:p>
          <a:p>
            <a:r>
              <a:rPr lang="en-US" dirty="0" smtClean="0"/>
              <a:t>Hardcover Fiction and Non-fiction</a:t>
            </a:r>
          </a:p>
          <a:p>
            <a:r>
              <a:rPr lang="en-US" dirty="0" smtClean="0"/>
              <a:t>Mass Market Paperbacks (must be in "like new" condition; copyright 1980 or newer)</a:t>
            </a:r>
          </a:p>
          <a:p>
            <a:r>
              <a:rPr lang="en-US" dirty="0" smtClean="0"/>
              <a:t>Monographs</a:t>
            </a:r>
          </a:p>
          <a:p>
            <a:r>
              <a:rPr lang="en-US" dirty="0" smtClean="0"/>
              <a:t>Textbooks (copyright within 10 years)</a:t>
            </a:r>
          </a:p>
          <a:p>
            <a:endParaRPr lang="en-US" dirty="0" smtClean="0"/>
          </a:p>
          <a:p>
            <a:r>
              <a:rPr lang="en-US" dirty="0" smtClean="0"/>
              <a:t>Best recycled locally: </a:t>
            </a:r>
          </a:p>
          <a:p>
            <a:r>
              <a:rPr lang="en-US" b="1" dirty="0" smtClean="0"/>
              <a:t>Please DO NOT SEND books in poor condition. This includes:</a:t>
            </a:r>
          </a:p>
          <a:p>
            <a:r>
              <a:rPr lang="en-US" dirty="0" smtClean="0"/>
              <a:t>Dirty</a:t>
            </a:r>
          </a:p>
          <a:p>
            <a:r>
              <a:rPr lang="en-US" dirty="0" smtClean="0"/>
              <a:t>Moldy</a:t>
            </a:r>
          </a:p>
          <a:p>
            <a:r>
              <a:rPr lang="en-US" dirty="0" smtClean="0"/>
              <a:t>Water-Damaged</a:t>
            </a:r>
          </a:p>
          <a:p>
            <a:r>
              <a:rPr lang="en-US" dirty="0" smtClean="0"/>
              <a:t>Damaged Binding or Pages</a:t>
            </a:r>
          </a:p>
          <a:p>
            <a:r>
              <a:rPr lang="en-US" dirty="0" smtClean="0"/>
              <a:t>Missing Covers or Pages</a:t>
            </a:r>
          </a:p>
          <a:p>
            <a:r>
              <a:rPr lang="en-US" dirty="0" smtClean="0"/>
              <a:t>Excessive Writing, Markings or Highlighting</a:t>
            </a:r>
          </a:p>
          <a:p>
            <a:r>
              <a:rPr lang="en-US" dirty="0" smtClean="0"/>
              <a:t>Paperback Books Warped From Storage</a:t>
            </a:r>
          </a:p>
          <a:p>
            <a:r>
              <a:rPr lang="en-US" b="1" dirty="0" smtClean="0"/>
              <a:t>Other materials that are best donated or recycled locally include:</a:t>
            </a:r>
          </a:p>
          <a:p>
            <a:r>
              <a:rPr lang="en-US" dirty="0" smtClean="0"/>
              <a:t>Academic Journals or Literacy Criticisms</a:t>
            </a:r>
          </a:p>
          <a:p>
            <a:r>
              <a:rPr lang="en-US" dirty="0" smtClean="0"/>
              <a:t>Activity Books (coloring, crossword, etc.)</a:t>
            </a:r>
          </a:p>
          <a:p>
            <a:r>
              <a:rPr lang="en-US" dirty="0" smtClean="0"/>
              <a:t>Advance Readers Copy</a:t>
            </a:r>
          </a:p>
          <a:p>
            <a:r>
              <a:rPr lang="en-US" dirty="0" smtClean="0"/>
              <a:t>Books Published by Magazines</a:t>
            </a:r>
          </a:p>
          <a:p>
            <a:r>
              <a:rPr lang="en-US" dirty="0" smtClean="0"/>
              <a:t>Case Law and Procedural Law Books</a:t>
            </a:r>
          </a:p>
          <a:p>
            <a:r>
              <a:rPr lang="en-US" dirty="0" smtClean="0"/>
              <a:t>Directories or Telephone Books</a:t>
            </a:r>
          </a:p>
          <a:p>
            <a:r>
              <a:rPr lang="en-US" dirty="0" smtClean="0"/>
              <a:t>Encyclopedia Britannica, World Book or Incomplete Sets</a:t>
            </a:r>
          </a:p>
          <a:p>
            <a:r>
              <a:rPr lang="en-US" dirty="0" smtClean="0"/>
              <a:t>LP Records, VHS, Cassettes, CDs</a:t>
            </a:r>
          </a:p>
          <a:p>
            <a:r>
              <a:rPr lang="en-US" dirty="0" smtClean="0"/>
              <a:t>Periodicals or Magazines (i.e. National Geographic, TV Guides)</a:t>
            </a:r>
          </a:p>
          <a:p>
            <a:r>
              <a:rPr lang="en-US" dirty="0" smtClean="0"/>
              <a:t>Tax Documents or Government Documents</a:t>
            </a:r>
          </a:p>
          <a:p>
            <a:r>
              <a:rPr lang="en-US" dirty="0" smtClean="0"/>
              <a:t>The Following: </a:t>
            </a:r>
          </a:p>
          <a:p>
            <a:pPr lvl="1"/>
            <a:r>
              <a:rPr lang="en-US" dirty="0" smtClean="0"/>
              <a:t>Harlequin Romance Novels</a:t>
            </a:r>
          </a:p>
          <a:p>
            <a:pPr lvl="1"/>
            <a:r>
              <a:rPr lang="en-US" dirty="0" smtClean="0"/>
              <a:t>The Modern Library Series</a:t>
            </a:r>
          </a:p>
          <a:p>
            <a:pPr lvl="1"/>
            <a:r>
              <a:rPr lang="en-US" dirty="0" smtClean="0"/>
              <a:t>Reader's Digest Condensed Books</a:t>
            </a:r>
          </a:p>
          <a:p>
            <a:pPr lvl="1"/>
            <a:r>
              <a:rPr lang="en-US" dirty="0" smtClean="0"/>
              <a:t>Who's Who</a:t>
            </a:r>
          </a:p>
          <a:p>
            <a:r>
              <a:rPr lang="en-US" dirty="0" smtClean="0"/>
              <a:t>Trade Paperbacks</a:t>
            </a:r>
          </a:p>
          <a:p>
            <a:r>
              <a:rPr lang="en-US" dirty="0" smtClean="0"/>
              <a:t>Travel Books (copyright within 5 years)</a:t>
            </a:r>
          </a:p>
          <a:p>
            <a:r>
              <a:rPr lang="en-US" dirty="0" smtClean="0"/>
              <a:t>ANY foreign language book with an ISBN (even Japanese, Russian, </a:t>
            </a:r>
            <a:r>
              <a:rPr lang="en-US" dirty="0" err="1" smtClean="0"/>
              <a:t>etc</a:t>
            </a:r>
            <a:r>
              <a:rPr lang="en-US" dirty="0" smtClean="0"/>
              <a:t>)</a:t>
            </a:r>
          </a:p>
          <a:p>
            <a:endParaRPr lang="en-US" dirty="0"/>
          </a:p>
        </p:txBody>
      </p:sp>
      <p:sp>
        <p:nvSpPr>
          <p:cNvPr id="4" name="Slide Number Placeholder 3"/>
          <p:cNvSpPr>
            <a:spLocks noGrp="1"/>
          </p:cNvSpPr>
          <p:nvPr>
            <p:ph type="sldNum" sz="quarter" idx="10"/>
          </p:nvPr>
        </p:nvSpPr>
        <p:spPr/>
        <p:txBody>
          <a:bodyPr/>
          <a:lstStyle/>
          <a:p>
            <a:fld id="{EBC44406-F54D-4924-9FAE-DC87272FDF7C}" type="slidenum">
              <a:rPr lang="en-US" smtClean="0"/>
              <a:t>8</a:t>
            </a:fld>
            <a:endParaRPr lang="en-US"/>
          </a:p>
        </p:txBody>
      </p:sp>
    </p:spTree>
    <p:extLst>
      <p:ext uri="{BB962C8B-B14F-4D97-AF65-F5344CB8AC3E}">
        <p14:creationId xmlns:p14="http://schemas.microsoft.com/office/powerpoint/2010/main" val="435592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Used to be a brick and mortar</a:t>
            </a:r>
            <a:r>
              <a:rPr lang="en-US" baseline="0" dirty="0" smtClean="0"/>
              <a:t> </a:t>
            </a:r>
            <a:r>
              <a:rPr lang="en-US" baseline="0" dirty="0" err="1" smtClean="0"/>
              <a:t>bookdealer</a:t>
            </a:r>
            <a:r>
              <a:rPr lang="en-US" baseline="0" dirty="0" smtClean="0"/>
              <a:t>, now it’s an online store that represents over 200 libraries and nonprofits in the Southeast. No buying and re-selling, so no competition.</a:t>
            </a:r>
          </a:p>
          <a:p>
            <a:r>
              <a:rPr lang="en-US" baseline="0" dirty="0" smtClean="0"/>
              <a:t>A representative will make visits to your location to select items that are most likely to sell online, then pack and transport them to their warehouse. Warehouse staff catalogues the consignments and offers them for sale on multiple web sites. The customer (library) receives 35-50% of all sales.</a:t>
            </a:r>
          </a:p>
          <a:p>
            <a:r>
              <a:rPr lang="en-US" baseline="0" dirty="0" smtClean="0"/>
              <a:t>They accept clean, withdrawn or donated books, movies or music that meet their guidelines for consignment.</a:t>
            </a:r>
          </a:p>
          <a:p>
            <a:r>
              <a:rPr lang="en-US" baseline="0" dirty="0" smtClean="0"/>
              <a:t>They send a sales report each month that shows what was sold during the previous month. Within 2 weeks, they send monthly payment via check, direct deposit, prepaid credit card, or buyer credit.</a:t>
            </a:r>
          </a:p>
          <a:p>
            <a:r>
              <a:rPr lang="en-US" baseline="0" dirty="0" smtClean="0"/>
              <a:t>No long term, binding contract is required, but there will be a signed agreement with defined terms of service.</a:t>
            </a:r>
          </a:p>
          <a:p>
            <a:r>
              <a:rPr lang="en-US" baseline="0" dirty="0" smtClean="0"/>
              <a:t>No storage fees, no processing fees. No fees, period. </a:t>
            </a:r>
          </a:p>
          <a:p>
            <a:endParaRPr lang="en-US" dirty="0"/>
          </a:p>
        </p:txBody>
      </p:sp>
      <p:sp>
        <p:nvSpPr>
          <p:cNvPr id="4" name="Slide Number Placeholder 3"/>
          <p:cNvSpPr>
            <a:spLocks noGrp="1"/>
          </p:cNvSpPr>
          <p:nvPr>
            <p:ph type="sldNum" sz="quarter" idx="10"/>
          </p:nvPr>
        </p:nvSpPr>
        <p:spPr/>
        <p:txBody>
          <a:bodyPr/>
          <a:lstStyle/>
          <a:p>
            <a:fld id="{EBC44406-F54D-4924-9FAE-DC87272FDF7C}" type="slidenum">
              <a:rPr lang="en-US" smtClean="0"/>
              <a:t>9</a:t>
            </a:fld>
            <a:endParaRPr lang="en-US"/>
          </a:p>
        </p:txBody>
      </p:sp>
    </p:spTree>
    <p:extLst>
      <p:ext uri="{BB962C8B-B14F-4D97-AF65-F5344CB8AC3E}">
        <p14:creationId xmlns:p14="http://schemas.microsoft.com/office/powerpoint/2010/main" val="99659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Book Donation Requirements</a:t>
            </a:r>
          </a:p>
          <a:p>
            <a:r>
              <a:rPr lang="en-US" dirty="0" smtClean="0"/>
              <a:t>If you mail books, please do not send boxes that weight more than 50 pounds and do not include any packing materials such as newspaper, plastic wrap and peanuts. Thank you!</a:t>
            </a:r>
          </a:p>
          <a:p>
            <a:r>
              <a:rPr lang="en-US" b="1" dirty="0" smtClean="0"/>
              <a:t>Books For Africa accepts:</a:t>
            </a:r>
          </a:p>
          <a:p>
            <a:r>
              <a:rPr lang="en-US" b="1" dirty="0" smtClean="0"/>
              <a:t>15 years old or newer</a:t>
            </a:r>
            <a:r>
              <a:rPr lang="en-US" dirty="0" smtClean="0"/>
              <a:t> popular fiction and nonfiction reading books (soft and hard cover). </a:t>
            </a:r>
          </a:p>
          <a:p>
            <a:r>
              <a:rPr lang="en-US" b="1" dirty="0" smtClean="0"/>
              <a:t>1996 or newer publish date</a:t>
            </a:r>
            <a:r>
              <a:rPr lang="en-US" dirty="0" smtClean="0"/>
              <a:t> primary, secondary, and college textbooks (soft and hard cover). </a:t>
            </a:r>
          </a:p>
          <a:p>
            <a:r>
              <a:rPr lang="en-US" b="1" dirty="0" smtClean="0"/>
              <a:t>1996 or newer</a:t>
            </a:r>
            <a:r>
              <a:rPr lang="en-US" dirty="0" smtClean="0"/>
              <a:t> reference books such as encyclopedias and dictionaries. </a:t>
            </a:r>
          </a:p>
          <a:p>
            <a:r>
              <a:rPr lang="en-US" b="1" dirty="0" smtClean="0"/>
              <a:t>1996 or newer publish date</a:t>
            </a:r>
            <a:r>
              <a:rPr lang="en-US" dirty="0" smtClean="0"/>
              <a:t> medical, nursing, IT, and law books. </a:t>
            </a:r>
          </a:p>
          <a:p>
            <a:r>
              <a:rPr lang="en-US" dirty="0" smtClean="0"/>
              <a:t>Bibles are sent when requested by African recipients.</a:t>
            </a:r>
          </a:p>
          <a:p>
            <a:r>
              <a:rPr lang="en-US" dirty="0" smtClean="0"/>
              <a:t>School/office supplies—paper, pencils, pens, wall charts, maps, etc.</a:t>
            </a:r>
          </a:p>
          <a:p>
            <a:r>
              <a:rPr lang="en-US" dirty="0" smtClean="0"/>
              <a:t>Acceptable books are gently used and relevant to an African reader.</a:t>
            </a:r>
          </a:p>
          <a:p>
            <a:r>
              <a:rPr lang="en-US" b="1" dirty="0" smtClean="0"/>
              <a:t>Books For Africa does NOT accept:</a:t>
            </a:r>
          </a:p>
          <a:p>
            <a:r>
              <a:rPr lang="en-US" dirty="0" smtClean="0"/>
              <a:t>Magazines or journals of any kind.</a:t>
            </a:r>
          </a:p>
          <a:p>
            <a:r>
              <a:rPr lang="en-US" dirty="0" smtClean="0"/>
              <a:t>Home decorating, wedding, or cookbooks.</a:t>
            </a:r>
          </a:p>
          <a:p>
            <a:r>
              <a:rPr lang="en-US" dirty="0" smtClean="0"/>
              <a:t>Ethnocentric books, such as the biography of Abraham Lincoln or the history of Ohio.</a:t>
            </a:r>
          </a:p>
          <a:p>
            <a:r>
              <a:rPr lang="en-US" dirty="0" smtClean="0"/>
              <a:t>Foreign language books except for French books. French novels and dictionaries are welcome.</a:t>
            </a:r>
          </a:p>
          <a:p>
            <a:r>
              <a:rPr lang="en-US" dirty="0" smtClean="0"/>
              <a:t>American history or civics.</a:t>
            </a:r>
          </a:p>
          <a:p>
            <a:r>
              <a:rPr lang="en-US" dirty="0" smtClean="0"/>
              <a:t>Music books for K–12. </a:t>
            </a:r>
          </a:p>
          <a:p>
            <a:endParaRPr lang="en-US" dirty="0"/>
          </a:p>
        </p:txBody>
      </p:sp>
      <p:sp>
        <p:nvSpPr>
          <p:cNvPr id="4" name="Slide Number Placeholder 3"/>
          <p:cNvSpPr>
            <a:spLocks noGrp="1"/>
          </p:cNvSpPr>
          <p:nvPr>
            <p:ph type="sldNum" sz="quarter" idx="10"/>
          </p:nvPr>
        </p:nvSpPr>
        <p:spPr/>
        <p:txBody>
          <a:bodyPr/>
          <a:lstStyle/>
          <a:p>
            <a:fld id="{EBC44406-F54D-4924-9FAE-DC87272FDF7C}" type="slidenum">
              <a:rPr lang="en-US" smtClean="0"/>
              <a:t>10</a:t>
            </a:fld>
            <a:endParaRPr lang="en-US"/>
          </a:p>
        </p:txBody>
      </p:sp>
    </p:spTree>
    <p:extLst>
      <p:ext uri="{BB962C8B-B14F-4D97-AF65-F5344CB8AC3E}">
        <p14:creationId xmlns:p14="http://schemas.microsoft.com/office/powerpoint/2010/main" val="4267028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C44406-F54D-4924-9FAE-DC87272FDF7C}" type="slidenum">
              <a:rPr lang="en-US" smtClean="0"/>
              <a:t>11</a:t>
            </a:fld>
            <a:endParaRPr lang="en-US"/>
          </a:p>
        </p:txBody>
      </p:sp>
    </p:spTree>
    <p:extLst>
      <p:ext uri="{BB962C8B-B14F-4D97-AF65-F5344CB8AC3E}">
        <p14:creationId xmlns:p14="http://schemas.microsoft.com/office/powerpoint/2010/main" val="2897681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Specialize</a:t>
            </a:r>
            <a:r>
              <a:rPr lang="en-US" baseline="0" dirty="0" smtClean="0"/>
              <a:t> in medical images, but will take library </a:t>
            </a:r>
            <a:r>
              <a:rPr lang="en-US" baseline="0" dirty="0" err="1" smtClean="0"/>
              <a:t>micorformats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BC44406-F54D-4924-9FAE-DC87272FDF7C}" type="slidenum">
              <a:rPr lang="en-US" smtClean="0"/>
              <a:t>12</a:t>
            </a:fld>
            <a:endParaRPr lang="en-US"/>
          </a:p>
        </p:txBody>
      </p:sp>
    </p:spTree>
    <p:extLst>
      <p:ext uri="{BB962C8B-B14F-4D97-AF65-F5344CB8AC3E}">
        <p14:creationId xmlns:p14="http://schemas.microsoft.com/office/powerpoint/2010/main" val="3032566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Super Shred covers all of North Carolina and the Southeast US. They seem to specialize</a:t>
            </a:r>
            <a:r>
              <a:rPr lang="en-US" baseline="0" dirty="0" smtClean="0"/>
              <a:t> in medical records; emphasis on security.</a:t>
            </a:r>
            <a:endParaRPr lang="en-US" dirty="0"/>
          </a:p>
        </p:txBody>
      </p:sp>
      <p:sp>
        <p:nvSpPr>
          <p:cNvPr id="4" name="Slide Number Placeholder 3"/>
          <p:cNvSpPr>
            <a:spLocks noGrp="1"/>
          </p:cNvSpPr>
          <p:nvPr>
            <p:ph type="sldNum" sz="quarter" idx="10"/>
          </p:nvPr>
        </p:nvSpPr>
        <p:spPr/>
        <p:txBody>
          <a:bodyPr/>
          <a:lstStyle/>
          <a:p>
            <a:fld id="{EBC44406-F54D-4924-9FAE-DC87272FDF7C}" type="slidenum">
              <a:rPr lang="en-US" smtClean="0"/>
              <a:t>13</a:t>
            </a:fld>
            <a:endParaRPr lang="en-US"/>
          </a:p>
        </p:txBody>
      </p:sp>
    </p:spTree>
    <p:extLst>
      <p:ext uri="{BB962C8B-B14F-4D97-AF65-F5344CB8AC3E}">
        <p14:creationId xmlns:p14="http://schemas.microsoft.com/office/powerpoint/2010/main" val="1008499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2F5514-F200-47C0-883E-3BA84A7928DC}" type="datetimeFigureOut">
              <a:rPr lang="en-US" smtClean="0"/>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D7082-A7E3-46FA-86D7-B3F1AE3409B6}" type="slidenum">
              <a:rPr lang="en-US" smtClean="0"/>
              <a:t>‹#›</a:t>
            </a:fld>
            <a:endParaRPr lang="en-US"/>
          </a:p>
        </p:txBody>
      </p:sp>
    </p:spTree>
    <p:extLst>
      <p:ext uri="{BB962C8B-B14F-4D97-AF65-F5344CB8AC3E}">
        <p14:creationId xmlns:p14="http://schemas.microsoft.com/office/powerpoint/2010/main" val="4153144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2F5514-F200-47C0-883E-3BA84A7928DC}" type="datetimeFigureOut">
              <a:rPr lang="en-US" smtClean="0"/>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D7082-A7E3-46FA-86D7-B3F1AE3409B6}" type="slidenum">
              <a:rPr lang="en-US" smtClean="0"/>
              <a:t>‹#›</a:t>
            </a:fld>
            <a:endParaRPr lang="en-US"/>
          </a:p>
        </p:txBody>
      </p:sp>
    </p:spTree>
    <p:extLst>
      <p:ext uri="{BB962C8B-B14F-4D97-AF65-F5344CB8AC3E}">
        <p14:creationId xmlns:p14="http://schemas.microsoft.com/office/powerpoint/2010/main" val="4173608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2F5514-F200-47C0-883E-3BA84A7928DC}" type="datetimeFigureOut">
              <a:rPr lang="en-US" smtClean="0"/>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D7082-A7E3-46FA-86D7-B3F1AE3409B6}" type="slidenum">
              <a:rPr lang="en-US" smtClean="0"/>
              <a:t>‹#›</a:t>
            </a:fld>
            <a:endParaRPr lang="en-US"/>
          </a:p>
        </p:txBody>
      </p:sp>
    </p:spTree>
    <p:extLst>
      <p:ext uri="{BB962C8B-B14F-4D97-AF65-F5344CB8AC3E}">
        <p14:creationId xmlns:p14="http://schemas.microsoft.com/office/powerpoint/2010/main" val="4251427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2F5514-F200-47C0-883E-3BA84A7928DC}" type="datetimeFigureOut">
              <a:rPr lang="en-US" smtClean="0"/>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D7082-A7E3-46FA-86D7-B3F1AE3409B6}" type="slidenum">
              <a:rPr lang="en-US" smtClean="0"/>
              <a:t>‹#›</a:t>
            </a:fld>
            <a:endParaRPr lang="en-US"/>
          </a:p>
        </p:txBody>
      </p:sp>
    </p:spTree>
    <p:extLst>
      <p:ext uri="{BB962C8B-B14F-4D97-AF65-F5344CB8AC3E}">
        <p14:creationId xmlns:p14="http://schemas.microsoft.com/office/powerpoint/2010/main" val="1543303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2F5514-F200-47C0-883E-3BA84A7928DC}" type="datetimeFigureOut">
              <a:rPr lang="en-US" smtClean="0"/>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D7082-A7E3-46FA-86D7-B3F1AE3409B6}" type="slidenum">
              <a:rPr lang="en-US" smtClean="0"/>
              <a:t>‹#›</a:t>
            </a:fld>
            <a:endParaRPr lang="en-US"/>
          </a:p>
        </p:txBody>
      </p:sp>
    </p:spTree>
    <p:extLst>
      <p:ext uri="{BB962C8B-B14F-4D97-AF65-F5344CB8AC3E}">
        <p14:creationId xmlns:p14="http://schemas.microsoft.com/office/powerpoint/2010/main" val="125091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2F5514-F200-47C0-883E-3BA84A7928DC}" type="datetimeFigureOut">
              <a:rPr lang="en-US" smtClean="0"/>
              <a:t>5/9/2012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D7082-A7E3-46FA-86D7-B3F1AE3409B6}" type="slidenum">
              <a:rPr lang="en-US" smtClean="0"/>
              <a:t>‹#›</a:t>
            </a:fld>
            <a:endParaRPr lang="en-US"/>
          </a:p>
        </p:txBody>
      </p:sp>
    </p:spTree>
    <p:extLst>
      <p:ext uri="{BB962C8B-B14F-4D97-AF65-F5344CB8AC3E}">
        <p14:creationId xmlns:p14="http://schemas.microsoft.com/office/powerpoint/2010/main" val="3277555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2F5514-F200-47C0-883E-3BA84A7928DC}" type="datetimeFigureOut">
              <a:rPr lang="en-US" smtClean="0"/>
              <a:t>5/9/2012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0D7082-A7E3-46FA-86D7-B3F1AE3409B6}" type="slidenum">
              <a:rPr lang="en-US" smtClean="0"/>
              <a:t>‹#›</a:t>
            </a:fld>
            <a:endParaRPr lang="en-US"/>
          </a:p>
        </p:txBody>
      </p:sp>
    </p:spTree>
    <p:extLst>
      <p:ext uri="{BB962C8B-B14F-4D97-AF65-F5344CB8AC3E}">
        <p14:creationId xmlns:p14="http://schemas.microsoft.com/office/powerpoint/2010/main" val="3479285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2F5514-F200-47C0-883E-3BA84A7928DC}" type="datetimeFigureOut">
              <a:rPr lang="en-US" smtClean="0"/>
              <a:t>5/9/2012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0D7082-A7E3-46FA-86D7-B3F1AE3409B6}" type="slidenum">
              <a:rPr lang="en-US" smtClean="0"/>
              <a:t>‹#›</a:t>
            </a:fld>
            <a:endParaRPr lang="en-US"/>
          </a:p>
        </p:txBody>
      </p:sp>
    </p:spTree>
    <p:extLst>
      <p:ext uri="{BB962C8B-B14F-4D97-AF65-F5344CB8AC3E}">
        <p14:creationId xmlns:p14="http://schemas.microsoft.com/office/powerpoint/2010/main" val="24336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2F5514-F200-47C0-883E-3BA84A7928DC}" type="datetimeFigureOut">
              <a:rPr lang="en-US" smtClean="0"/>
              <a:t>5/9/2012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0D7082-A7E3-46FA-86D7-B3F1AE3409B6}" type="slidenum">
              <a:rPr lang="en-US" smtClean="0"/>
              <a:t>‹#›</a:t>
            </a:fld>
            <a:endParaRPr lang="en-US"/>
          </a:p>
        </p:txBody>
      </p:sp>
    </p:spTree>
    <p:extLst>
      <p:ext uri="{BB962C8B-B14F-4D97-AF65-F5344CB8AC3E}">
        <p14:creationId xmlns:p14="http://schemas.microsoft.com/office/powerpoint/2010/main" val="3483971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2F5514-F200-47C0-883E-3BA84A7928DC}" type="datetimeFigureOut">
              <a:rPr lang="en-US" smtClean="0"/>
              <a:t>5/9/2012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D7082-A7E3-46FA-86D7-B3F1AE3409B6}" type="slidenum">
              <a:rPr lang="en-US" smtClean="0"/>
              <a:t>‹#›</a:t>
            </a:fld>
            <a:endParaRPr lang="en-US"/>
          </a:p>
        </p:txBody>
      </p:sp>
    </p:spTree>
    <p:extLst>
      <p:ext uri="{BB962C8B-B14F-4D97-AF65-F5344CB8AC3E}">
        <p14:creationId xmlns:p14="http://schemas.microsoft.com/office/powerpoint/2010/main" val="801911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2F5514-F200-47C0-883E-3BA84A7928DC}" type="datetimeFigureOut">
              <a:rPr lang="en-US" smtClean="0"/>
              <a:t>5/9/2012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D7082-A7E3-46FA-86D7-B3F1AE3409B6}" type="slidenum">
              <a:rPr lang="en-US" smtClean="0"/>
              <a:t>‹#›</a:t>
            </a:fld>
            <a:endParaRPr lang="en-US"/>
          </a:p>
        </p:txBody>
      </p:sp>
    </p:spTree>
    <p:extLst>
      <p:ext uri="{BB962C8B-B14F-4D97-AF65-F5344CB8AC3E}">
        <p14:creationId xmlns:p14="http://schemas.microsoft.com/office/powerpoint/2010/main" val="376793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F5514-F200-47C0-883E-3BA84A7928DC}" type="datetimeFigureOut">
              <a:rPr lang="en-US" smtClean="0"/>
              <a:t>5/9/2012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D7082-A7E3-46FA-86D7-B3F1AE3409B6}" type="slidenum">
              <a:rPr lang="en-US" smtClean="0"/>
              <a:t>‹#›</a:t>
            </a:fld>
            <a:endParaRPr lang="en-US"/>
          </a:p>
        </p:txBody>
      </p:sp>
    </p:spTree>
    <p:extLst>
      <p:ext uri="{BB962C8B-B14F-4D97-AF65-F5344CB8AC3E}">
        <p14:creationId xmlns:p14="http://schemas.microsoft.com/office/powerpoint/2010/main" val="2989217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76800"/>
            <a:ext cx="9220200" cy="1981200"/>
          </a:xfrm>
          <a:prstGeom prst="rect">
            <a:avLst/>
          </a:prstGeom>
        </p:spPr>
      </p:pic>
      <p:sp>
        <p:nvSpPr>
          <p:cNvPr id="5" name="Rectangle 4"/>
          <p:cNvSpPr/>
          <p:nvPr/>
        </p:nvSpPr>
        <p:spPr>
          <a:xfrm>
            <a:off x="152400" y="609600"/>
            <a:ext cx="8610600" cy="1938992"/>
          </a:xfrm>
          <a:prstGeom prst="rect">
            <a:avLst/>
          </a:prstGeom>
        </p:spPr>
        <p:txBody>
          <a:bodyPr wrap="square">
            <a:spAutoFit/>
          </a:bodyPr>
          <a:lstStyle/>
          <a:p>
            <a:pPr algn="ctr"/>
            <a:r>
              <a:rPr lang="en-US" sz="4000" dirty="0">
                <a:latin typeface="Verdana" pitchFamily="34" charset="0"/>
                <a:ea typeface="Verdana" pitchFamily="34" charset="0"/>
                <a:cs typeface="Verdana" pitchFamily="34" charset="0"/>
              </a:rPr>
              <a:t>Weeding Déjà vu:  New solutions for how to dispose of withdrawn materials responsibly</a:t>
            </a:r>
          </a:p>
        </p:txBody>
      </p:sp>
      <p:sp>
        <p:nvSpPr>
          <p:cNvPr id="6" name="TextBox 5"/>
          <p:cNvSpPr txBox="1"/>
          <p:nvPr/>
        </p:nvSpPr>
        <p:spPr>
          <a:xfrm>
            <a:off x="1219200" y="2971800"/>
            <a:ext cx="6324600" cy="2000548"/>
          </a:xfrm>
          <a:prstGeom prst="rect">
            <a:avLst/>
          </a:prstGeom>
          <a:noFill/>
        </p:spPr>
        <p:txBody>
          <a:bodyPr wrap="square" rtlCol="0">
            <a:spAutoFit/>
          </a:bodyPr>
          <a:lstStyle/>
          <a:p>
            <a:pPr algn="ctr"/>
            <a:r>
              <a:rPr lang="en-US" sz="2800" dirty="0" smtClean="0"/>
              <a:t>Eleanor Cook</a:t>
            </a:r>
          </a:p>
          <a:p>
            <a:pPr algn="ctr"/>
            <a:r>
              <a:rPr lang="en-US" sz="2800" dirty="0" smtClean="0"/>
              <a:t>East Carolina University</a:t>
            </a:r>
          </a:p>
          <a:p>
            <a:pPr algn="ctr"/>
            <a:endParaRPr lang="en-US" sz="1200" dirty="0" smtClean="0"/>
          </a:p>
          <a:p>
            <a:pPr algn="ctr"/>
            <a:r>
              <a:rPr lang="en-US" sz="2800" dirty="0" smtClean="0"/>
              <a:t>Katy Ginanni</a:t>
            </a:r>
          </a:p>
          <a:p>
            <a:pPr algn="ctr"/>
            <a:r>
              <a:rPr lang="en-US" sz="2800" dirty="0" smtClean="0"/>
              <a:t>Western Carolina University</a:t>
            </a:r>
            <a:endParaRPr lang="en-US" sz="2800" dirty="0"/>
          </a:p>
        </p:txBody>
      </p:sp>
    </p:spTree>
    <p:extLst>
      <p:ext uri="{BB962C8B-B14F-4D97-AF65-F5344CB8AC3E}">
        <p14:creationId xmlns:p14="http://schemas.microsoft.com/office/powerpoint/2010/main" val="1014911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495800"/>
          </a:xfrm>
        </p:spPr>
        <p:txBody>
          <a:bodyPr>
            <a:normAutofit fontScale="90000"/>
          </a:bodyPr>
          <a:lstStyle/>
          <a:p>
            <a:pPr algn="l"/>
            <a:r>
              <a:rPr lang="en-US" sz="3600" dirty="0" smtClean="0"/>
              <a:t>Company: Books for Africa</a:t>
            </a:r>
            <a:br>
              <a:rPr lang="en-US" sz="3600" dirty="0" smtClean="0"/>
            </a:br>
            <a:r>
              <a:rPr lang="en-US" sz="1000" dirty="0" smtClean="0"/>
              <a:t/>
            </a:r>
            <a:br>
              <a:rPr lang="en-US" sz="1000" dirty="0" smtClean="0"/>
            </a:br>
            <a:r>
              <a:rPr lang="en-US" sz="3600" dirty="0" smtClean="0"/>
              <a:t>Contact Info</a:t>
            </a:r>
            <a:r>
              <a:rPr lang="en-US" sz="3600" dirty="0"/>
              <a:t>: https://www.booksforafrica.org/index.html</a:t>
            </a:r>
            <a:r>
              <a:rPr lang="en-US" sz="3600" dirty="0" smtClean="0"/>
              <a:t/>
            </a:r>
            <a:br>
              <a:rPr lang="en-US" sz="3600" dirty="0" smtClean="0"/>
            </a:br>
            <a:r>
              <a:rPr lang="en-US" sz="1000" dirty="0" smtClean="0"/>
              <a:t/>
            </a:r>
            <a:br>
              <a:rPr lang="en-US" sz="1000" dirty="0" smtClean="0"/>
            </a:br>
            <a:r>
              <a:rPr lang="en-US" sz="3600" dirty="0" smtClean="0"/>
              <a:t>Location: Georgia and Minnesota</a:t>
            </a:r>
            <a:br>
              <a:rPr lang="en-US" sz="3600" dirty="0" smtClean="0"/>
            </a:br>
            <a:r>
              <a:rPr lang="en-US" sz="1000" dirty="0" smtClean="0"/>
              <a:t/>
            </a:r>
            <a:br>
              <a:rPr lang="en-US" sz="1000" dirty="0" smtClean="0"/>
            </a:br>
            <a:r>
              <a:rPr lang="en-US" sz="3600" dirty="0" smtClean="0"/>
              <a:t>Services: Collect, sort, ship and distribute books to children in Africa; world’s largest shipper of donated books to Africa</a:t>
            </a:r>
            <a:br>
              <a:rPr lang="en-US" sz="3600" dirty="0" smtClean="0"/>
            </a:br>
            <a:r>
              <a:rPr lang="en-US" sz="1000" dirty="0" smtClean="0"/>
              <a:t/>
            </a:r>
            <a:br>
              <a:rPr lang="en-US" sz="1000" dirty="0" smtClean="0"/>
            </a:br>
            <a:r>
              <a:rPr lang="en-US" sz="2400" dirty="0" smtClean="0"/>
              <a:t/>
            </a:r>
            <a:br>
              <a:rPr lang="en-US" sz="2400" dirty="0" smtClean="0"/>
            </a:br>
            <a:endParaRPr lang="en-US" sz="1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76800"/>
            <a:ext cx="9220200" cy="1981200"/>
          </a:xfrm>
          <a:prstGeom prst="rect">
            <a:avLst/>
          </a:prstGeom>
        </p:spPr>
      </p:pic>
    </p:spTree>
    <p:extLst>
      <p:ext uri="{BB962C8B-B14F-4D97-AF65-F5344CB8AC3E}">
        <p14:creationId xmlns:p14="http://schemas.microsoft.com/office/powerpoint/2010/main" val="2981485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495800"/>
          </a:xfrm>
        </p:spPr>
        <p:txBody>
          <a:bodyPr>
            <a:normAutofit fontScale="90000"/>
          </a:bodyPr>
          <a:lstStyle/>
          <a:p>
            <a:pPr algn="l"/>
            <a:r>
              <a:rPr lang="en-US" sz="3600" dirty="0" smtClean="0"/>
              <a:t>Company: EBI Recycling (Education by Inclusion</a:t>
            </a:r>
            <a:br>
              <a:rPr lang="en-US" sz="3600" dirty="0" smtClean="0"/>
            </a:br>
            <a:r>
              <a:rPr lang="en-US" sz="1000" dirty="0" smtClean="0"/>
              <a:t/>
            </a:r>
            <a:br>
              <a:rPr lang="en-US" sz="1000" dirty="0" smtClean="0"/>
            </a:br>
            <a:r>
              <a:rPr lang="en-US" sz="3600" dirty="0" smtClean="0"/>
              <a:t>Contact Info</a:t>
            </a:r>
            <a:r>
              <a:rPr lang="en-US" sz="3600" dirty="0"/>
              <a:t>: http://www.educationbyinclusion.com/ebigreen.html</a:t>
            </a:r>
            <a:r>
              <a:rPr lang="en-US" sz="3600" dirty="0" smtClean="0"/>
              <a:t/>
            </a:r>
            <a:br>
              <a:rPr lang="en-US" sz="3600" dirty="0" smtClean="0"/>
            </a:br>
            <a:r>
              <a:rPr lang="en-US" sz="1000" dirty="0" smtClean="0"/>
              <a:t/>
            </a:r>
            <a:br>
              <a:rPr lang="en-US" sz="1000" dirty="0" smtClean="0"/>
            </a:br>
            <a:r>
              <a:rPr lang="en-US" sz="3600" dirty="0" smtClean="0"/>
              <a:t>Location: Philadelphia, PA</a:t>
            </a:r>
            <a:br>
              <a:rPr lang="en-US" sz="3600" dirty="0" smtClean="0"/>
            </a:br>
            <a:r>
              <a:rPr lang="en-US" sz="1000" dirty="0" smtClean="0"/>
              <a:t/>
            </a:r>
            <a:br>
              <a:rPr lang="en-US" sz="1000" dirty="0" smtClean="0"/>
            </a:br>
            <a:r>
              <a:rPr lang="en-US" sz="3600" dirty="0" smtClean="0"/>
              <a:t>Services:  Online books sales; </a:t>
            </a:r>
            <a:r>
              <a:rPr lang="en-US" sz="3600" dirty="0" err="1" smtClean="0"/>
              <a:t>recyle</a:t>
            </a:r>
            <a:r>
              <a:rPr lang="en-US" sz="3600" dirty="0" smtClean="0"/>
              <a:t> what isn’t sold</a:t>
            </a:r>
            <a:br>
              <a:rPr lang="en-US" sz="3600" dirty="0" smtClean="0"/>
            </a:br>
            <a:r>
              <a:rPr lang="en-US" sz="1000" dirty="0" smtClean="0"/>
              <a:t/>
            </a:r>
            <a:br>
              <a:rPr lang="en-US" sz="1000" dirty="0" smtClean="0"/>
            </a:br>
            <a:r>
              <a:rPr lang="en-US" sz="2400" dirty="0" smtClean="0"/>
              <a:t/>
            </a:r>
            <a:br>
              <a:rPr lang="en-US" sz="2400" dirty="0" smtClean="0"/>
            </a:br>
            <a:endParaRPr lang="en-US" sz="1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76800"/>
            <a:ext cx="9220200" cy="1981200"/>
          </a:xfrm>
          <a:prstGeom prst="rect">
            <a:avLst/>
          </a:prstGeom>
        </p:spPr>
      </p:pic>
    </p:spTree>
    <p:extLst>
      <p:ext uri="{BB962C8B-B14F-4D97-AF65-F5344CB8AC3E}">
        <p14:creationId xmlns:p14="http://schemas.microsoft.com/office/powerpoint/2010/main" val="4127524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495800"/>
          </a:xfrm>
        </p:spPr>
        <p:txBody>
          <a:bodyPr>
            <a:normAutofit fontScale="90000"/>
          </a:bodyPr>
          <a:lstStyle/>
          <a:p>
            <a:pPr algn="l"/>
            <a:r>
              <a:rPr lang="en-US" sz="3600" dirty="0" smtClean="0"/>
              <a:t>Company: Safety-Kleen</a:t>
            </a:r>
            <a:br>
              <a:rPr lang="en-US" sz="3600" dirty="0" smtClean="0"/>
            </a:br>
            <a:r>
              <a:rPr lang="en-US" sz="1000" dirty="0" smtClean="0"/>
              <a:t/>
            </a:r>
            <a:br>
              <a:rPr lang="en-US" sz="1000" dirty="0" smtClean="0"/>
            </a:br>
            <a:r>
              <a:rPr lang="en-US" sz="3600" dirty="0" smtClean="0"/>
              <a:t>Contact Info</a:t>
            </a:r>
            <a:r>
              <a:rPr lang="en-US" sz="3600" dirty="0"/>
              <a:t>: http://www.safety-kleen.com/Pages/Default.aspx</a:t>
            </a:r>
            <a:r>
              <a:rPr lang="en-US" sz="3600" dirty="0" smtClean="0"/>
              <a:t/>
            </a:r>
            <a:br>
              <a:rPr lang="en-US" sz="3600" dirty="0" smtClean="0"/>
            </a:br>
            <a:r>
              <a:rPr lang="en-US" sz="1000" dirty="0" smtClean="0"/>
              <a:t/>
            </a:r>
            <a:br>
              <a:rPr lang="en-US" sz="1000" dirty="0" smtClean="0"/>
            </a:br>
            <a:r>
              <a:rPr lang="en-US" sz="3600" dirty="0" smtClean="0"/>
              <a:t>Location: Plano, TX; branches all over</a:t>
            </a:r>
            <a:br>
              <a:rPr lang="en-US" sz="3600" dirty="0" smtClean="0"/>
            </a:br>
            <a:r>
              <a:rPr lang="en-US" sz="1000" dirty="0" smtClean="0"/>
              <a:t/>
            </a:r>
            <a:br>
              <a:rPr lang="en-US" sz="1000" dirty="0" smtClean="0"/>
            </a:br>
            <a:r>
              <a:rPr lang="en-US" sz="3600" dirty="0" smtClean="0"/>
              <a:t>Services:  Will recycle microfilms, microfiche and VHS movies</a:t>
            </a:r>
            <a:br>
              <a:rPr lang="en-US" sz="3600" dirty="0" smtClean="0"/>
            </a:br>
            <a:r>
              <a:rPr lang="en-US" sz="1000" dirty="0" smtClean="0"/>
              <a:t/>
            </a:r>
            <a:br>
              <a:rPr lang="en-US" sz="1000" dirty="0" smtClean="0"/>
            </a:br>
            <a:r>
              <a:rPr lang="en-US" sz="2400" dirty="0" smtClean="0"/>
              <a:t/>
            </a:r>
            <a:br>
              <a:rPr lang="en-US" sz="2400" dirty="0" smtClean="0"/>
            </a:br>
            <a:endParaRPr lang="en-US" sz="1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76800"/>
            <a:ext cx="9220200" cy="1981200"/>
          </a:xfrm>
          <a:prstGeom prst="rect">
            <a:avLst/>
          </a:prstGeom>
        </p:spPr>
      </p:pic>
    </p:spTree>
    <p:extLst>
      <p:ext uri="{BB962C8B-B14F-4D97-AF65-F5344CB8AC3E}">
        <p14:creationId xmlns:p14="http://schemas.microsoft.com/office/powerpoint/2010/main" val="4293971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495800"/>
          </a:xfrm>
        </p:spPr>
        <p:txBody>
          <a:bodyPr>
            <a:normAutofit fontScale="90000"/>
          </a:bodyPr>
          <a:lstStyle/>
          <a:p>
            <a:pPr algn="l"/>
            <a:r>
              <a:rPr lang="en-US" sz="3600" dirty="0" smtClean="0"/>
              <a:t>Company: Super Shred</a:t>
            </a:r>
            <a:br>
              <a:rPr lang="en-US" sz="3600" dirty="0" smtClean="0"/>
            </a:br>
            <a:r>
              <a:rPr lang="en-US" sz="1000" dirty="0" smtClean="0"/>
              <a:t/>
            </a:r>
            <a:br>
              <a:rPr lang="en-US" sz="1000" dirty="0" smtClean="0"/>
            </a:br>
            <a:r>
              <a:rPr lang="en-US" sz="3600" dirty="0" smtClean="0"/>
              <a:t>Contact Info</a:t>
            </a:r>
            <a:r>
              <a:rPr lang="en-US" sz="3600" dirty="0"/>
              <a:t>: http://www.supershred.net/</a:t>
            </a:r>
            <a:r>
              <a:rPr lang="en-US" sz="3600" dirty="0" smtClean="0"/>
              <a:t/>
            </a:r>
            <a:br>
              <a:rPr lang="en-US" sz="3600" dirty="0" smtClean="0"/>
            </a:br>
            <a:r>
              <a:rPr lang="en-US" sz="1000" dirty="0" smtClean="0"/>
              <a:t/>
            </a:r>
            <a:br>
              <a:rPr lang="en-US" sz="1000" dirty="0" smtClean="0"/>
            </a:br>
            <a:r>
              <a:rPr lang="en-US" sz="3600" dirty="0" smtClean="0"/>
              <a:t>Location: Greenville, NC</a:t>
            </a:r>
            <a:br>
              <a:rPr lang="en-US" sz="3600" dirty="0" smtClean="0"/>
            </a:br>
            <a:r>
              <a:rPr lang="en-US" sz="1000" dirty="0" smtClean="0"/>
              <a:t/>
            </a:r>
            <a:br>
              <a:rPr lang="en-US" sz="1000" dirty="0" smtClean="0"/>
            </a:br>
            <a:r>
              <a:rPr lang="en-US" sz="3600" dirty="0" smtClean="0"/>
              <a:t>Services:  Onsite shredding, scheduled service, one-time purge service, product destruction, hard drive </a:t>
            </a:r>
            <a:r>
              <a:rPr lang="en-US" sz="3600" dirty="0"/>
              <a:t>&amp; </a:t>
            </a:r>
            <a:r>
              <a:rPr lang="en-US" sz="3600" dirty="0" smtClean="0"/>
              <a:t>media destruction</a:t>
            </a:r>
            <a:br>
              <a:rPr lang="en-US" sz="3600" dirty="0" smtClean="0"/>
            </a:br>
            <a:r>
              <a:rPr lang="en-US" sz="1000" dirty="0" smtClean="0"/>
              <a:t/>
            </a:r>
            <a:br>
              <a:rPr lang="en-US" sz="1000" dirty="0" smtClean="0"/>
            </a:br>
            <a:r>
              <a:rPr lang="en-US" sz="2400" dirty="0" smtClean="0"/>
              <a:t/>
            </a:r>
            <a:br>
              <a:rPr lang="en-US" sz="2400" dirty="0" smtClean="0"/>
            </a:br>
            <a:endParaRPr lang="en-US" sz="1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76800"/>
            <a:ext cx="9220200" cy="1981200"/>
          </a:xfrm>
          <a:prstGeom prst="rect">
            <a:avLst/>
          </a:prstGeom>
        </p:spPr>
      </p:pic>
    </p:spTree>
    <p:extLst>
      <p:ext uri="{BB962C8B-B14F-4D97-AF65-F5344CB8AC3E}">
        <p14:creationId xmlns:p14="http://schemas.microsoft.com/office/powerpoint/2010/main" val="3465670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76800"/>
            <a:ext cx="9220200" cy="1981200"/>
          </a:xfrm>
          <a:prstGeom prst="rect">
            <a:avLst/>
          </a:prstGeom>
        </p:spPr>
      </p:pic>
      <p:sp>
        <p:nvSpPr>
          <p:cNvPr id="5" name="TextBox 4"/>
          <p:cNvSpPr txBox="1"/>
          <p:nvPr/>
        </p:nvSpPr>
        <p:spPr>
          <a:xfrm>
            <a:off x="914400" y="838200"/>
            <a:ext cx="6585072" cy="4308872"/>
          </a:xfrm>
          <a:prstGeom prst="rect">
            <a:avLst/>
          </a:prstGeom>
          <a:noFill/>
        </p:spPr>
        <p:txBody>
          <a:bodyPr wrap="none" rtlCol="0">
            <a:spAutoFit/>
          </a:bodyPr>
          <a:lstStyle/>
          <a:p>
            <a:pPr marL="285750" indent="-285750">
              <a:buFont typeface="Arial" pitchFamily="34" charset="0"/>
              <a:buChar char="•"/>
            </a:pPr>
            <a:r>
              <a:rPr lang="en-US" sz="3200" dirty="0" smtClean="0"/>
              <a:t>Introduction</a:t>
            </a:r>
          </a:p>
          <a:p>
            <a:pPr marL="285750" indent="-285750">
              <a:buFont typeface="Arial" pitchFamily="34" charset="0"/>
              <a:buChar char="•"/>
            </a:pPr>
            <a:r>
              <a:rPr lang="en-US" sz="3200" dirty="0" smtClean="0"/>
              <a:t>Audit in/audit out principles</a:t>
            </a:r>
          </a:p>
          <a:p>
            <a:pPr marL="285750" indent="-285750">
              <a:buFont typeface="Arial" pitchFamily="34" charset="0"/>
              <a:buChar char="•"/>
            </a:pPr>
            <a:r>
              <a:rPr lang="en-US" sz="3200" dirty="0" smtClean="0"/>
              <a:t>Rules – state and other agencies</a:t>
            </a:r>
          </a:p>
          <a:p>
            <a:pPr marL="914400" lvl="1" indent="-457200">
              <a:buFont typeface="Courier New" pitchFamily="49" charset="0"/>
              <a:buChar char="o"/>
            </a:pPr>
            <a:r>
              <a:rPr lang="en-US" sz="3200" dirty="0" smtClean="0"/>
              <a:t>Local book sales</a:t>
            </a:r>
          </a:p>
          <a:p>
            <a:pPr marL="914400" lvl="1" indent="-457200">
              <a:buFont typeface="Courier New" pitchFamily="49" charset="0"/>
              <a:buChar char="o"/>
            </a:pPr>
            <a:r>
              <a:rPr lang="en-US" sz="3200" dirty="0" smtClean="0"/>
              <a:t>Through the campus surplus sale</a:t>
            </a:r>
          </a:p>
          <a:p>
            <a:pPr marL="914400" lvl="1" indent="-457200">
              <a:buFont typeface="Courier New" pitchFamily="49" charset="0"/>
              <a:buChar char="o"/>
            </a:pPr>
            <a:r>
              <a:rPr lang="en-US" sz="3200" dirty="0" smtClean="0"/>
              <a:t>Transfer/sale to another agency</a:t>
            </a:r>
          </a:p>
          <a:p>
            <a:pPr marL="914400" lvl="1" indent="-457200">
              <a:buFont typeface="Courier New" pitchFamily="49" charset="0"/>
              <a:buChar char="o"/>
            </a:pPr>
            <a:r>
              <a:rPr lang="en-US" sz="3200" dirty="0" smtClean="0"/>
              <a:t>Public bid</a:t>
            </a:r>
          </a:p>
          <a:p>
            <a:pPr marL="914400" lvl="1" indent="-457200">
              <a:buFont typeface="Courier New" pitchFamily="49" charset="0"/>
              <a:buChar char="o"/>
            </a:pPr>
            <a:r>
              <a:rPr lang="en-US" sz="3200" dirty="0" smtClean="0"/>
              <a:t>Working with a vendor</a:t>
            </a:r>
          </a:p>
          <a:p>
            <a:pPr lvl="1"/>
            <a:endParaRPr lang="en-US" dirty="0"/>
          </a:p>
        </p:txBody>
      </p:sp>
    </p:spTree>
    <p:extLst>
      <p:ext uri="{BB962C8B-B14F-4D97-AF65-F5344CB8AC3E}">
        <p14:creationId xmlns:p14="http://schemas.microsoft.com/office/powerpoint/2010/main" val="861891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76800"/>
            <a:ext cx="9220200" cy="1981200"/>
          </a:xfrm>
          <a:prstGeom prst="rect">
            <a:avLst/>
          </a:prstGeom>
        </p:spPr>
      </p:pic>
      <p:sp>
        <p:nvSpPr>
          <p:cNvPr id="6" name="TextBox 5"/>
          <p:cNvSpPr txBox="1"/>
          <p:nvPr/>
        </p:nvSpPr>
        <p:spPr>
          <a:xfrm>
            <a:off x="914400" y="914400"/>
            <a:ext cx="6477000" cy="3016210"/>
          </a:xfrm>
          <a:prstGeom prst="rect">
            <a:avLst/>
          </a:prstGeom>
          <a:noFill/>
        </p:spPr>
        <p:txBody>
          <a:bodyPr wrap="square" rtlCol="0">
            <a:spAutoFit/>
          </a:bodyPr>
          <a:lstStyle/>
          <a:p>
            <a:pPr marL="285750" indent="-285750">
              <a:buFont typeface="Arial" pitchFamily="34" charset="0"/>
              <a:buChar char="•"/>
            </a:pPr>
            <a:r>
              <a:rPr lang="en-US" sz="3200" dirty="0" smtClean="0"/>
              <a:t>The need to be “green”</a:t>
            </a:r>
          </a:p>
          <a:p>
            <a:pPr marL="914400" lvl="1" indent="-457200">
              <a:buFont typeface="Courier New" pitchFamily="49" charset="0"/>
              <a:buChar char="o"/>
            </a:pPr>
            <a:r>
              <a:rPr lang="en-US" sz="3200" dirty="0" smtClean="0"/>
              <a:t>Using a records destruction company</a:t>
            </a:r>
          </a:p>
          <a:p>
            <a:pPr lvl="1"/>
            <a:endParaRPr lang="en-US" sz="1200" dirty="0" smtClean="0"/>
          </a:p>
          <a:p>
            <a:pPr marL="285750" indent="-285750">
              <a:buFont typeface="Arial" pitchFamily="34" charset="0"/>
              <a:buChar char="•"/>
            </a:pPr>
            <a:r>
              <a:rPr lang="en-US" sz="3200" dirty="0" smtClean="0"/>
              <a:t>Outside companies or organizations that can help</a:t>
            </a:r>
          </a:p>
          <a:p>
            <a:pPr marL="285750" indent="-285750">
              <a:buFont typeface="Arial" pitchFamily="34" charset="0"/>
              <a:buChar char="•"/>
            </a:pPr>
            <a:endParaRPr lang="en-US" dirty="0"/>
          </a:p>
        </p:txBody>
      </p:sp>
    </p:spTree>
    <p:extLst>
      <p:ext uri="{BB962C8B-B14F-4D97-AF65-F5344CB8AC3E}">
        <p14:creationId xmlns:p14="http://schemas.microsoft.com/office/powerpoint/2010/main" val="153372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76800"/>
            <a:ext cx="9220200" cy="1981200"/>
          </a:xfrm>
          <a:prstGeom prst="rect">
            <a:avLst/>
          </a:prstGeom>
        </p:spPr>
      </p:pic>
      <p:sp>
        <p:nvSpPr>
          <p:cNvPr id="7" name="TextBox 6"/>
          <p:cNvSpPr txBox="1"/>
          <p:nvPr/>
        </p:nvSpPr>
        <p:spPr>
          <a:xfrm>
            <a:off x="152400" y="1295400"/>
            <a:ext cx="8754897" cy="1354217"/>
          </a:xfrm>
          <a:prstGeom prst="rect">
            <a:avLst/>
          </a:prstGeom>
          <a:noFill/>
        </p:spPr>
        <p:txBody>
          <a:bodyPr wrap="none" rtlCol="0">
            <a:spAutoFit/>
          </a:bodyPr>
          <a:lstStyle/>
          <a:p>
            <a:r>
              <a:rPr lang="en-US" sz="3400" dirty="0" smtClean="0"/>
              <a:t>National Association for Information Destruction</a:t>
            </a:r>
          </a:p>
          <a:p>
            <a:endParaRPr lang="en-US" sz="1200" dirty="0"/>
          </a:p>
          <a:p>
            <a:r>
              <a:rPr lang="en-US" sz="3600" dirty="0"/>
              <a:t>http://www.naidonline.org/nitl/en/</a:t>
            </a:r>
          </a:p>
        </p:txBody>
      </p:sp>
      <p:sp>
        <p:nvSpPr>
          <p:cNvPr id="8" name="TextBox 7"/>
          <p:cNvSpPr txBox="1"/>
          <p:nvPr/>
        </p:nvSpPr>
        <p:spPr>
          <a:xfrm>
            <a:off x="762000" y="3048000"/>
            <a:ext cx="4243662" cy="1077218"/>
          </a:xfrm>
          <a:prstGeom prst="rect">
            <a:avLst/>
          </a:prstGeom>
          <a:noFill/>
        </p:spPr>
        <p:txBody>
          <a:bodyPr wrap="none" rtlCol="0">
            <a:spAutoFit/>
          </a:bodyPr>
          <a:lstStyle/>
          <a:p>
            <a:pPr marL="285750" indent="-285750">
              <a:buFont typeface="Arial" pitchFamily="34" charset="0"/>
              <a:buChar char="•"/>
            </a:pPr>
            <a:r>
              <a:rPr lang="en-US" sz="3200" dirty="0" smtClean="0"/>
              <a:t>Certify standards</a:t>
            </a:r>
          </a:p>
          <a:p>
            <a:pPr marL="285750" indent="-285750">
              <a:buFont typeface="Arial" pitchFamily="34" charset="0"/>
              <a:buChar char="•"/>
            </a:pPr>
            <a:r>
              <a:rPr lang="en-US" sz="3200" dirty="0" smtClean="0"/>
              <a:t>Find a service provider</a:t>
            </a:r>
            <a:endParaRPr lang="en-US" sz="3200" dirty="0"/>
          </a:p>
        </p:txBody>
      </p:sp>
    </p:spTree>
    <p:extLst>
      <p:ext uri="{BB962C8B-B14F-4D97-AF65-F5344CB8AC3E}">
        <p14:creationId xmlns:p14="http://schemas.microsoft.com/office/powerpoint/2010/main" val="2043490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648200"/>
          </a:xfrm>
        </p:spPr>
        <p:txBody>
          <a:bodyPr>
            <a:normAutofit fontScale="90000"/>
          </a:bodyPr>
          <a:lstStyle/>
          <a:p>
            <a:pPr algn="l"/>
            <a:r>
              <a:rPr lang="en-US" b="1" dirty="0" smtClean="0"/>
              <a:t>Listservs:</a:t>
            </a:r>
            <a:r>
              <a:rPr lang="en-US" sz="4000" dirty="0" smtClean="0"/>
              <a:t/>
            </a:r>
            <a:br>
              <a:rPr lang="en-US" sz="4000" dirty="0" smtClean="0"/>
            </a:br>
            <a:r>
              <a:rPr lang="en-US" sz="1300" dirty="0" smtClean="0"/>
              <a:t/>
            </a:r>
            <a:br>
              <a:rPr lang="en-US" sz="1300" dirty="0" smtClean="0"/>
            </a:br>
            <a:r>
              <a:rPr lang="en-US" sz="3600" b="1" dirty="0" smtClean="0"/>
              <a:t>ALCTS Duplicates </a:t>
            </a:r>
            <a:r>
              <a:rPr lang="en-US" sz="3600" b="1" dirty="0"/>
              <a:t>Exchange Union </a:t>
            </a:r>
            <a:r>
              <a:rPr lang="en-US" sz="3600" dirty="0"/>
              <a:t>- http://www.ala.org/alcts/mgrps/ecoms/deu</a:t>
            </a:r>
            <a:r>
              <a:rPr lang="en-US" sz="3600" dirty="0" smtClean="0"/>
              <a:t/>
            </a:r>
            <a:br>
              <a:rPr lang="en-US" sz="3600" dirty="0" smtClean="0"/>
            </a:br>
            <a:r>
              <a:rPr lang="en-US" sz="3600" b="1" dirty="0" err="1" smtClean="0"/>
              <a:t>Backserv</a:t>
            </a:r>
            <a:r>
              <a:rPr lang="en-US" sz="3600" dirty="0"/>
              <a:t> - http://www.lists.us.swets.com/mailman/listinfo/backserv</a:t>
            </a:r>
            <a:r>
              <a:rPr lang="en-US" sz="3600" dirty="0" smtClean="0"/>
              <a:t/>
            </a:r>
            <a:br>
              <a:rPr lang="en-US" sz="3600" dirty="0" smtClean="0"/>
            </a:br>
            <a:r>
              <a:rPr lang="en-US" sz="3600" b="1" dirty="0" err="1" smtClean="0"/>
              <a:t>BackMed</a:t>
            </a:r>
            <a:r>
              <a:rPr lang="en-US" sz="3600" dirty="0"/>
              <a:t> - http://www.lists.us.swets.com/mailman/listinfo/backmed</a:t>
            </a:r>
            <a:r>
              <a:rPr lang="en-US" sz="3600" dirty="0" smtClean="0"/>
              <a:t> </a:t>
            </a:r>
            <a:r>
              <a:rPr lang="en-US" sz="1000" dirty="0" smtClean="0"/>
              <a:t/>
            </a:r>
            <a:br>
              <a:rPr lang="en-US" sz="1000" dirty="0" smtClean="0"/>
            </a:br>
            <a:r>
              <a:rPr lang="en-US" sz="2400" dirty="0" smtClean="0"/>
              <a:t/>
            </a:r>
            <a:br>
              <a:rPr lang="en-US" sz="2400" dirty="0" smtClean="0"/>
            </a:br>
            <a:endParaRPr lang="en-US" sz="1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76800"/>
            <a:ext cx="9220200" cy="1981200"/>
          </a:xfrm>
          <a:prstGeom prst="rect">
            <a:avLst/>
          </a:prstGeom>
        </p:spPr>
      </p:pic>
    </p:spTree>
    <p:extLst>
      <p:ext uri="{BB962C8B-B14F-4D97-AF65-F5344CB8AC3E}">
        <p14:creationId xmlns:p14="http://schemas.microsoft.com/office/powerpoint/2010/main" val="3088342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495800"/>
          </a:xfrm>
        </p:spPr>
        <p:txBody>
          <a:bodyPr>
            <a:normAutofit fontScale="90000"/>
          </a:bodyPr>
          <a:lstStyle/>
          <a:p>
            <a:pPr algn="l"/>
            <a:r>
              <a:rPr lang="en-US" sz="3600" dirty="0" smtClean="0"/>
              <a:t>Company: ALCTS Duplicates Exchange Union</a:t>
            </a:r>
            <a:br>
              <a:rPr lang="en-US" sz="3600" dirty="0" smtClean="0"/>
            </a:br>
            <a:r>
              <a:rPr lang="en-US" sz="1000" dirty="0" smtClean="0"/>
              <a:t/>
            </a:r>
            <a:br>
              <a:rPr lang="en-US" sz="1000" dirty="0" smtClean="0"/>
            </a:br>
            <a:r>
              <a:rPr lang="en-US" sz="3600" dirty="0" smtClean="0"/>
              <a:t>Contact Info</a:t>
            </a:r>
            <a:r>
              <a:rPr lang="en-US" sz="3600" dirty="0"/>
              <a:t>: http://www.ala.org/alcts/mgrps/ecoms/deu</a:t>
            </a:r>
            <a:r>
              <a:rPr lang="en-US" sz="3600" dirty="0" smtClean="0"/>
              <a:t/>
            </a:r>
            <a:br>
              <a:rPr lang="en-US" sz="3600" dirty="0" smtClean="0"/>
            </a:br>
            <a:r>
              <a:rPr lang="en-US" sz="1000" dirty="0" smtClean="0"/>
              <a:t/>
            </a:r>
            <a:br>
              <a:rPr lang="en-US" sz="1000" dirty="0" smtClean="0"/>
            </a:br>
            <a:r>
              <a:rPr lang="en-US" sz="3600" dirty="0" smtClean="0"/>
              <a:t>Location:  Chicago</a:t>
            </a:r>
            <a:br>
              <a:rPr lang="en-US" sz="3600" dirty="0" smtClean="0"/>
            </a:br>
            <a:r>
              <a:rPr lang="en-US" sz="1000" dirty="0" smtClean="0"/>
              <a:t/>
            </a:r>
            <a:br>
              <a:rPr lang="en-US" sz="1000" dirty="0" smtClean="0"/>
            </a:br>
            <a:r>
              <a:rPr lang="en-US" sz="3600" dirty="0" smtClean="0"/>
              <a:t>Services: Participating libraries communicate via list to exchange usable library materials</a:t>
            </a:r>
            <a:br>
              <a:rPr lang="en-US" sz="3600" dirty="0" smtClean="0"/>
            </a:br>
            <a:r>
              <a:rPr lang="en-US" sz="1000" dirty="0" smtClean="0"/>
              <a:t/>
            </a:r>
            <a:br>
              <a:rPr lang="en-US" sz="1000" dirty="0" smtClean="0"/>
            </a:br>
            <a:r>
              <a:rPr lang="en-US" sz="2400" dirty="0" smtClean="0"/>
              <a:t/>
            </a:r>
            <a:br>
              <a:rPr lang="en-US" sz="2400" dirty="0" smtClean="0"/>
            </a:br>
            <a:endParaRPr lang="en-US" sz="1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76800"/>
            <a:ext cx="9220200" cy="1981200"/>
          </a:xfrm>
          <a:prstGeom prst="rect">
            <a:avLst/>
          </a:prstGeom>
        </p:spPr>
      </p:pic>
    </p:spTree>
    <p:extLst>
      <p:ext uri="{BB962C8B-B14F-4D97-AF65-F5344CB8AC3E}">
        <p14:creationId xmlns:p14="http://schemas.microsoft.com/office/powerpoint/2010/main" val="2869014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495800"/>
          </a:xfrm>
        </p:spPr>
        <p:txBody>
          <a:bodyPr>
            <a:normAutofit fontScale="90000"/>
          </a:bodyPr>
          <a:lstStyle/>
          <a:p>
            <a:pPr algn="l"/>
            <a:r>
              <a:rPr lang="en-US" sz="3600" dirty="0" smtClean="0"/>
              <a:t>Company: American Book Exchange</a:t>
            </a:r>
            <a:br>
              <a:rPr lang="en-US" sz="3600" dirty="0" smtClean="0"/>
            </a:br>
            <a:r>
              <a:rPr lang="en-US" sz="1000" dirty="0" smtClean="0"/>
              <a:t/>
            </a:r>
            <a:br>
              <a:rPr lang="en-US" sz="1000" dirty="0" smtClean="0"/>
            </a:br>
            <a:r>
              <a:rPr lang="en-US" sz="3600" dirty="0" smtClean="0"/>
              <a:t>Contact Info</a:t>
            </a:r>
            <a:r>
              <a:rPr lang="en-US" sz="3600" dirty="0"/>
              <a:t>: http://www.wewantbooks.com/index.html</a:t>
            </a:r>
            <a:r>
              <a:rPr lang="en-US" sz="3600" dirty="0" smtClean="0"/>
              <a:t/>
            </a:r>
            <a:br>
              <a:rPr lang="en-US" sz="3600" dirty="0" smtClean="0"/>
            </a:br>
            <a:r>
              <a:rPr lang="en-US" sz="1000" dirty="0" smtClean="0"/>
              <a:t/>
            </a:r>
            <a:br>
              <a:rPr lang="en-US" sz="1000" dirty="0" smtClean="0"/>
            </a:br>
            <a:r>
              <a:rPr lang="en-US" sz="3600" dirty="0" smtClean="0"/>
              <a:t>Location: Sardis, MS</a:t>
            </a:r>
            <a:br>
              <a:rPr lang="en-US" sz="3600" dirty="0" smtClean="0"/>
            </a:br>
            <a:r>
              <a:rPr lang="en-US" sz="1000" dirty="0" smtClean="0"/>
              <a:t/>
            </a:r>
            <a:br>
              <a:rPr lang="en-US" sz="1000" dirty="0" smtClean="0"/>
            </a:br>
            <a:r>
              <a:rPr lang="en-US" sz="3600" dirty="0" smtClean="0"/>
              <a:t>Services:  Textbook recycling</a:t>
            </a:r>
            <a:br>
              <a:rPr lang="en-US" sz="3600" dirty="0" smtClean="0"/>
            </a:br>
            <a:r>
              <a:rPr lang="en-US" sz="1000" dirty="0" smtClean="0"/>
              <a:t/>
            </a:r>
            <a:br>
              <a:rPr lang="en-US" sz="1000" dirty="0" smtClean="0"/>
            </a:br>
            <a:r>
              <a:rPr lang="en-US" sz="2400" dirty="0" smtClean="0"/>
              <a:t/>
            </a:r>
            <a:br>
              <a:rPr lang="en-US" sz="2400" dirty="0" smtClean="0"/>
            </a:br>
            <a:endParaRPr lang="en-US" sz="1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76800"/>
            <a:ext cx="9220200" cy="1981200"/>
          </a:xfrm>
          <a:prstGeom prst="rect">
            <a:avLst/>
          </a:prstGeom>
        </p:spPr>
      </p:pic>
    </p:spTree>
    <p:extLst>
      <p:ext uri="{BB962C8B-B14F-4D97-AF65-F5344CB8AC3E}">
        <p14:creationId xmlns:p14="http://schemas.microsoft.com/office/powerpoint/2010/main" val="2198246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495800"/>
          </a:xfrm>
        </p:spPr>
        <p:txBody>
          <a:bodyPr>
            <a:normAutofit fontScale="90000"/>
          </a:bodyPr>
          <a:lstStyle/>
          <a:p>
            <a:pPr algn="l"/>
            <a:r>
              <a:rPr lang="en-US" sz="3600" dirty="0" smtClean="0"/>
              <a:t>Company: Better World Books</a:t>
            </a:r>
            <a:br>
              <a:rPr lang="en-US" sz="3600" dirty="0" smtClean="0"/>
            </a:br>
            <a:r>
              <a:rPr lang="en-US" sz="1000" dirty="0" smtClean="0"/>
              <a:t/>
            </a:r>
            <a:br>
              <a:rPr lang="en-US" sz="1000" dirty="0" smtClean="0"/>
            </a:br>
            <a:r>
              <a:rPr lang="en-US" sz="3600" dirty="0" smtClean="0"/>
              <a:t>Contact Info</a:t>
            </a:r>
            <a:r>
              <a:rPr lang="en-US" sz="3600" dirty="0"/>
              <a:t>: http://www.betterworldbooks.com/</a:t>
            </a:r>
            <a:r>
              <a:rPr lang="en-US" sz="3600" dirty="0" smtClean="0"/>
              <a:t/>
            </a:r>
            <a:br>
              <a:rPr lang="en-US" sz="3600" dirty="0" smtClean="0"/>
            </a:br>
            <a:r>
              <a:rPr lang="en-US" sz="1000" dirty="0" smtClean="0"/>
              <a:t/>
            </a:r>
            <a:br>
              <a:rPr lang="en-US" sz="1000" dirty="0" smtClean="0"/>
            </a:br>
            <a:r>
              <a:rPr lang="en-US" sz="3600" dirty="0" smtClean="0"/>
              <a:t>Location: </a:t>
            </a:r>
            <a:r>
              <a:rPr lang="en-US" sz="3600" dirty="0" err="1" smtClean="0"/>
              <a:t>Mishiwaka</a:t>
            </a:r>
            <a:r>
              <a:rPr lang="en-US" sz="3600" dirty="0" smtClean="0"/>
              <a:t>, IN</a:t>
            </a:r>
            <a:br>
              <a:rPr lang="en-US" sz="3600" dirty="0" smtClean="0"/>
            </a:br>
            <a:r>
              <a:rPr lang="en-US" sz="1000" dirty="0" smtClean="0"/>
              <a:t/>
            </a:r>
            <a:br>
              <a:rPr lang="en-US" sz="1000" dirty="0" smtClean="0"/>
            </a:br>
            <a:r>
              <a:rPr lang="en-US" sz="3600" dirty="0" smtClean="0"/>
              <a:t>Services: Online books sales; convert  sales into funding for literacy and education in developing countries</a:t>
            </a:r>
            <a:br>
              <a:rPr lang="en-US" sz="3600" dirty="0" smtClean="0"/>
            </a:br>
            <a:r>
              <a:rPr lang="en-US" sz="1000" dirty="0" smtClean="0"/>
              <a:t/>
            </a:r>
            <a:br>
              <a:rPr lang="en-US" sz="1000" dirty="0" smtClean="0"/>
            </a:br>
            <a:r>
              <a:rPr lang="en-US" sz="2400" dirty="0" smtClean="0"/>
              <a:t/>
            </a:r>
            <a:br>
              <a:rPr lang="en-US" sz="2400" dirty="0" smtClean="0"/>
            </a:br>
            <a:endParaRPr lang="en-US" sz="1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76800"/>
            <a:ext cx="9220200" cy="1981200"/>
          </a:xfrm>
          <a:prstGeom prst="rect">
            <a:avLst/>
          </a:prstGeom>
        </p:spPr>
      </p:pic>
    </p:spTree>
    <p:extLst>
      <p:ext uri="{BB962C8B-B14F-4D97-AF65-F5344CB8AC3E}">
        <p14:creationId xmlns:p14="http://schemas.microsoft.com/office/powerpoint/2010/main" val="2174933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495800"/>
          </a:xfrm>
        </p:spPr>
        <p:txBody>
          <a:bodyPr>
            <a:normAutofit fontScale="90000"/>
          </a:bodyPr>
          <a:lstStyle/>
          <a:p>
            <a:pPr algn="l"/>
            <a:r>
              <a:rPr lang="en-US" sz="3600" dirty="0" smtClean="0"/>
              <a:t>Company: BookConsignments.com</a:t>
            </a:r>
            <a:br>
              <a:rPr lang="en-US" sz="3600" dirty="0" smtClean="0"/>
            </a:br>
            <a:r>
              <a:rPr lang="en-US" sz="1000" dirty="0" smtClean="0"/>
              <a:t/>
            </a:r>
            <a:br>
              <a:rPr lang="en-US" sz="1000" dirty="0" smtClean="0"/>
            </a:br>
            <a:r>
              <a:rPr lang="en-US" sz="3600" dirty="0" smtClean="0"/>
              <a:t>Contact Info</a:t>
            </a:r>
            <a:r>
              <a:rPr lang="en-US" sz="3600" dirty="0"/>
              <a:t>: http://bookconsignments.com/index.php</a:t>
            </a:r>
            <a:r>
              <a:rPr lang="en-US" sz="3600" dirty="0" smtClean="0"/>
              <a:t/>
            </a:r>
            <a:br>
              <a:rPr lang="en-US" sz="3600" dirty="0" smtClean="0"/>
            </a:br>
            <a:r>
              <a:rPr lang="en-US" sz="1000" dirty="0" smtClean="0"/>
              <a:t/>
            </a:r>
            <a:br>
              <a:rPr lang="en-US" sz="1000" dirty="0" smtClean="0"/>
            </a:br>
            <a:r>
              <a:rPr lang="en-US" sz="3600" dirty="0" smtClean="0"/>
              <a:t>Location: Summerville, SC</a:t>
            </a:r>
            <a:br>
              <a:rPr lang="en-US" sz="3600" dirty="0" smtClean="0"/>
            </a:br>
            <a:r>
              <a:rPr lang="en-US" sz="1000" dirty="0" smtClean="0"/>
              <a:t/>
            </a:r>
            <a:br>
              <a:rPr lang="en-US" sz="1000" dirty="0" smtClean="0"/>
            </a:br>
            <a:r>
              <a:rPr lang="en-US" sz="3600" dirty="0" smtClean="0"/>
              <a:t>Services:  online sales of your books</a:t>
            </a:r>
            <a:br>
              <a:rPr lang="en-US" sz="3600" dirty="0" smtClean="0"/>
            </a:br>
            <a:r>
              <a:rPr lang="en-US" sz="1000" dirty="0" smtClean="0"/>
              <a:t/>
            </a:r>
            <a:br>
              <a:rPr lang="en-US" sz="1000" dirty="0" smtClean="0"/>
            </a:br>
            <a:r>
              <a:rPr lang="en-US" sz="2400" dirty="0" smtClean="0"/>
              <a:t/>
            </a:r>
            <a:br>
              <a:rPr lang="en-US" sz="2400" dirty="0" smtClean="0"/>
            </a:br>
            <a:endParaRPr lang="en-US" sz="1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76800"/>
            <a:ext cx="9220200" cy="1981200"/>
          </a:xfrm>
          <a:prstGeom prst="rect">
            <a:avLst/>
          </a:prstGeom>
        </p:spPr>
      </p:pic>
    </p:spTree>
    <p:extLst>
      <p:ext uri="{BB962C8B-B14F-4D97-AF65-F5344CB8AC3E}">
        <p14:creationId xmlns:p14="http://schemas.microsoft.com/office/powerpoint/2010/main" val="3127855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1332</TotalTime>
  <Words>1039</Words>
  <Application>Microsoft Office PowerPoint</Application>
  <PresentationFormat>On-screen Show (4:3)</PresentationFormat>
  <Paragraphs>121</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Listservs:  ALCTS Duplicates Exchange Union - http://www.ala.org/alcts/mgrps/ecoms/deu Backserv - http://www.lists.us.swets.com/mailman/listinfo/backserv BackMed - http://www.lists.us.swets.com/mailman/listinfo/backmed   </vt:lpstr>
      <vt:lpstr>Company: ALCTS Duplicates Exchange Union  Contact Info: http://www.ala.org/alcts/mgrps/ecoms/deu  Location:  Chicago  Services: Participating libraries communicate via list to exchange usable library materials   </vt:lpstr>
      <vt:lpstr>Company: American Book Exchange  Contact Info: http://www.wewantbooks.com/index.html  Location: Sardis, MS  Services:  Textbook recycling   </vt:lpstr>
      <vt:lpstr>Company: Better World Books  Contact Info: http://www.betterworldbooks.com/  Location: Mishiwaka, IN  Services: Online books sales; convert  sales into funding for literacy and education in developing countries   </vt:lpstr>
      <vt:lpstr>Company: BookConsignments.com  Contact Info: http://bookconsignments.com/index.php  Location: Summerville, SC  Services:  online sales of your books   </vt:lpstr>
      <vt:lpstr>Company: Books for Africa  Contact Info: https://www.booksforafrica.org/index.html  Location: Georgia and Minnesota  Services: Collect, sort, ship and distribute books to children in Africa; world’s largest shipper of donated books to Africa   </vt:lpstr>
      <vt:lpstr>Company: EBI Recycling (Education by Inclusion  Contact Info: http://www.educationbyinclusion.com/ebigreen.html  Location: Philadelphia, PA  Services:  Online books sales; recyle what isn’t sold   </vt:lpstr>
      <vt:lpstr>Company: Safety-Kleen  Contact Info: http://www.safety-kleen.com/Pages/Default.aspx  Location: Plano, TX; branches all over  Services:  Will recycle microfilms, microfiche and VHS movies   </vt:lpstr>
      <vt:lpstr>Company: Super Shred  Contact Info: http://www.supershred.net/  Location: Greenville, NC  Services:  Onsite shredding, scheduled service, one-time purge service, product destruction, hard drive &amp; media destruction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ksginanni</dc:creator>
  <cp:lastModifiedBy>Elizabeth Bernhardt</cp:lastModifiedBy>
  <cp:revision>63</cp:revision>
  <dcterms:created xsi:type="dcterms:W3CDTF">2012-02-15T19:52:19Z</dcterms:created>
  <dcterms:modified xsi:type="dcterms:W3CDTF">2012-05-09T15:55:14Z</dcterms:modified>
</cp:coreProperties>
</file>