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84" r:id="rId2"/>
    <p:sldId id="256" r:id="rId3"/>
    <p:sldId id="257" r:id="rId4"/>
    <p:sldId id="285" r:id="rId5"/>
    <p:sldId id="259" r:id="rId6"/>
    <p:sldId id="263" r:id="rId7"/>
    <p:sldId id="271" r:id="rId8"/>
    <p:sldId id="262" r:id="rId9"/>
    <p:sldId id="264" r:id="rId10"/>
    <p:sldId id="266" r:id="rId11"/>
    <p:sldId id="287" r:id="rId12"/>
    <p:sldId id="293" r:id="rId13"/>
    <p:sldId id="288" r:id="rId14"/>
    <p:sldId id="286" r:id="rId15"/>
    <p:sldId id="267" r:id="rId16"/>
    <p:sldId id="290" r:id="rId17"/>
    <p:sldId id="275" r:id="rId18"/>
    <p:sldId id="294" r:id="rId19"/>
    <p:sldId id="295" r:id="rId20"/>
    <p:sldId id="296" r:id="rId21"/>
    <p:sldId id="297" r:id="rId22"/>
    <p:sldId id="276" r:id="rId23"/>
    <p:sldId id="277" r:id="rId24"/>
    <p:sldId id="274" r:id="rId25"/>
    <p:sldId id="292" r:id="rId26"/>
    <p:sldId id="280" r:id="rId27"/>
    <p:sldId id="298"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28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08" autoAdjust="0"/>
    <p:restoredTop sz="71663" autoAdjust="0"/>
  </p:normalViewPr>
  <p:slideViewPr>
    <p:cSldViewPr>
      <p:cViewPr>
        <p:scale>
          <a:sx n="77" d="100"/>
          <a:sy n="77" d="100"/>
        </p:scale>
        <p:origin x="-93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4C9C9A-CC8D-4FEC-8466-944A9ED745FE}" type="datetimeFigureOut">
              <a:rPr lang="en-US" smtClean="0"/>
              <a:t>5/9/2012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73BC6-FDD1-4F15-A3A4-189C1521EF14}" type="slidenum">
              <a:rPr lang="en-US" smtClean="0"/>
              <a:t>‹#›</a:t>
            </a:fld>
            <a:endParaRPr lang="en-US" dirty="0"/>
          </a:p>
        </p:txBody>
      </p:sp>
    </p:spTree>
    <p:extLst>
      <p:ext uri="{BB962C8B-B14F-4D97-AF65-F5344CB8AC3E}">
        <p14:creationId xmlns:p14="http://schemas.microsoft.com/office/powerpoint/2010/main" val="2096408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very large and diverse </a:t>
            </a:r>
            <a:r>
              <a:rPr lang="en-US" b="1" dirty="0" smtClean="0"/>
              <a:t>on-campus</a:t>
            </a:r>
            <a:r>
              <a:rPr lang="en-US" dirty="0" smtClean="0"/>
              <a:t> community, e.g. (As</a:t>
            </a:r>
            <a:r>
              <a:rPr lang="en-US" baseline="0" dirty="0" smtClean="0"/>
              <a:t> of Fall 2011) Medicine faculty = 1,611; all of Health Affairs = 2,157; all of UNC = 3.584.  </a:t>
            </a:r>
          </a:p>
          <a:p>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3</a:t>
            </a:fld>
            <a:endParaRPr lang="en-US" dirty="0"/>
          </a:p>
        </p:txBody>
      </p:sp>
    </p:spTree>
    <p:extLst>
      <p:ext uri="{BB962C8B-B14F-4D97-AF65-F5344CB8AC3E}">
        <p14:creationId xmlns:p14="http://schemas.microsoft.com/office/powerpoint/2010/main" val="7875915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what users saw from the latest journal review (Summer 2011) .  Users could browse by title or broad subject.  </a:t>
            </a:r>
            <a:r>
              <a:rPr lang="en-US" baseline="0" dirty="0" smtClean="0"/>
              <a:t>[If presenting, the candidates list appears initially.  Click anywhere on list to show enlarged view of a list entry]  Each entry includes the title, broad subject, publisher, and cost.  Other notes appeared as appropriate, such as “Delayed access even if cancelled.”  Users could assign a rating and add comments for one or more titles as desired.  </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12</a:t>
            </a:fld>
            <a:endParaRPr lang="en-US" dirty="0"/>
          </a:p>
        </p:txBody>
      </p:sp>
    </p:spTree>
    <p:extLst>
      <p:ext uri="{BB962C8B-B14F-4D97-AF65-F5344CB8AC3E}">
        <p14:creationId xmlns:p14="http://schemas.microsoft.com/office/powerpoint/2010/main" val="404708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website went up early June 2009; we used the same content elements for later reviews.  Each</a:t>
            </a:r>
            <a:r>
              <a:rPr lang="en-US" baseline="0" dirty="0" smtClean="0"/>
              <a:t> link goes to an informational page to keep the process transparent.  For example, Cancellation Criteria shows the factors we considered when identifying candidates for posting.</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13</a:t>
            </a:fld>
            <a:endParaRPr lang="en-US" dirty="0"/>
          </a:p>
        </p:txBody>
      </p:sp>
    </p:spTree>
    <p:extLst>
      <p:ext uri="{BB962C8B-B14F-4D97-AF65-F5344CB8AC3E}">
        <p14:creationId xmlns:p14="http://schemas.microsoft.com/office/powerpoint/2010/main" val="1636493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year we added more approaches:</a:t>
            </a:r>
            <a:r>
              <a:rPr lang="en-US" baseline="0" dirty="0" smtClean="0"/>
              <a:t> e.g., in 2010 we added a </a:t>
            </a:r>
            <a:r>
              <a:rPr lang="en-US" dirty="0" smtClean="0"/>
              <a:t>graphical feature on our website; in 2011 we did an exhibit display in the 1</a:t>
            </a:r>
            <a:r>
              <a:rPr lang="en-US" baseline="30000" dirty="0" smtClean="0"/>
              <a:t>st</a:t>
            </a:r>
            <a:r>
              <a:rPr lang="en-US" dirty="0" smtClean="0"/>
              <a:t> floor lobby. </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14</a:t>
            </a:fld>
            <a:endParaRPr lang="en-US" dirty="0"/>
          </a:p>
        </p:txBody>
      </p:sp>
    </p:spTree>
    <p:extLst>
      <p:ext uri="{BB962C8B-B14F-4D97-AF65-F5344CB8AC3E}">
        <p14:creationId xmlns:p14="http://schemas.microsoft.com/office/powerpoint/2010/main" val="638117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Rather than review our entire subscription list we looked at titles</a:t>
            </a:r>
            <a:r>
              <a:rPr lang="en-US" baseline="0" dirty="0" smtClean="0"/>
              <a:t> from specific publishers, including those having multi-year deals coming up for renewal in 2010.  We looked at the 2009 renewal cost and the 2008 usage (the latest complete calendar year), and used these data to calculate approximate cost per use.  </a:t>
            </a:r>
          </a:p>
          <a:p>
            <a:endParaRPr lang="en-US" baseline="0" dirty="0" smtClean="0"/>
          </a:p>
          <a:p>
            <a:r>
              <a:rPr lang="en-US" baseline="0" dirty="0" smtClean="0"/>
              <a:t>We looked at titles with “low” use (less than 50 uses/year) regardless of cost per use.  Only 1 title in our group had “low” use.   </a:t>
            </a:r>
          </a:p>
          <a:p>
            <a:endParaRPr lang="en-US" baseline="0" dirty="0" smtClean="0"/>
          </a:p>
          <a:p>
            <a:r>
              <a:rPr lang="en-US" baseline="0" dirty="0" smtClean="0"/>
              <a:t>We defined a “high” cost per use as $5 or above, to have a good pool to work with.  These titles were then subdivided into those with high cost per use and “low” use (less than 300 users/year) and those with high cost per use and “high” use (more than 300 users/year).  We did this because more than 300 uses/year would start to be a burden for ILL.  </a:t>
            </a:r>
          </a:p>
          <a:p>
            <a:endParaRPr lang="en-US" baseline="0" dirty="0" smtClean="0"/>
          </a:p>
          <a:p>
            <a:r>
              <a:rPr lang="en-US" baseline="0" dirty="0" smtClean="0"/>
              <a:t>We lowered our definition of high cost per use for embargoed titles since some of the demand could be met with free alternative access.</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15</a:t>
            </a:fld>
            <a:endParaRPr lang="en-US" dirty="0"/>
          </a:p>
        </p:txBody>
      </p:sp>
    </p:spTree>
    <p:extLst>
      <p:ext uri="{BB962C8B-B14F-4D97-AF65-F5344CB8AC3E}">
        <p14:creationId xmlns:p14="http://schemas.microsoft.com/office/powerpoint/2010/main" val="484025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also identified other print cancellations that didn’t require</a:t>
            </a:r>
            <a:r>
              <a:rPr lang="en-US" baseline="0" dirty="0" smtClean="0"/>
              <a:t> posting for public feedback.  </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16</a:t>
            </a:fld>
            <a:endParaRPr lang="en-US" dirty="0"/>
          </a:p>
        </p:txBody>
      </p:sp>
    </p:spTree>
    <p:extLst>
      <p:ext uri="{BB962C8B-B14F-4D97-AF65-F5344CB8AC3E}">
        <p14:creationId xmlns:p14="http://schemas.microsoft.com/office/powerpoint/2010/main" val="1287582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2009 review ran just</a:t>
            </a:r>
            <a:r>
              <a:rPr lang="en-US" baseline="0" dirty="0" smtClean="0"/>
              <a:t> 1 month, from June 15-July 15.  Despite it being summertime, we got responses from every user status (e.g., faculty, students, residents/housestaff) and every user affiliation (e.g., all the professional schools, the UNC Hospitals, AHEC, the rest of UNC).  </a:t>
            </a:r>
          </a:p>
          <a:p>
            <a:endParaRPr lang="en-US" baseline="0" dirty="0" smtClean="0"/>
          </a:p>
          <a:p>
            <a:r>
              <a:rPr lang="en-US" baseline="0" dirty="0" smtClean="0"/>
              <a:t>Only 7,546 (34%) of the over 22,000 ratings were positive, either “Must Keep” or “Keep if Possible”. </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17</a:t>
            </a:fld>
            <a:endParaRPr lang="en-US" dirty="0"/>
          </a:p>
        </p:txBody>
      </p:sp>
    </p:spTree>
    <p:extLst>
      <p:ext uri="{BB962C8B-B14F-4D97-AF65-F5344CB8AC3E}">
        <p14:creationId xmlns:p14="http://schemas.microsoft.com/office/powerpoint/2010/main" val="1354118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While some comments were general, others were very specific about how the title was used for research, patient care, teaching.</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18</a:t>
            </a:fld>
            <a:endParaRPr lang="en-US" dirty="0"/>
          </a:p>
        </p:txBody>
      </p:sp>
    </p:spTree>
    <p:extLst>
      <p:ext uri="{BB962C8B-B14F-4D97-AF65-F5344CB8AC3E}">
        <p14:creationId xmlns:p14="http://schemas.microsoft.com/office/powerpoint/2010/main" val="11265560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Sometimes</a:t>
            </a:r>
            <a:r>
              <a:rPr lang="en-US" baseline="0" dirty="0" smtClean="0"/>
              <a:t> users told us another title was more valued, or simply expressed indignation about the cost.</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19</a:t>
            </a:fld>
            <a:endParaRPr lang="en-US" dirty="0"/>
          </a:p>
        </p:txBody>
      </p:sp>
    </p:spTree>
    <p:extLst>
      <p:ext uri="{BB962C8B-B14F-4D97-AF65-F5344CB8AC3E}">
        <p14:creationId xmlns:p14="http://schemas.microsoft.com/office/powerpoint/2010/main" val="20513641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Having</a:t>
            </a:r>
            <a:r>
              <a:rPr lang="en-US" baseline="0" dirty="0" smtClean="0"/>
              <a:t> the status and affiliation was essential for evaluating the context of the comments, especially when opinions differed wildly.  </a:t>
            </a:r>
          </a:p>
          <a:p>
            <a:endParaRPr lang="en-US" baseline="0" dirty="0" smtClean="0"/>
          </a:p>
          <a:p>
            <a:r>
              <a:rPr lang="en-US" dirty="0" smtClean="0"/>
              <a:t>1</a:t>
            </a:r>
            <a:r>
              <a:rPr lang="en-US" baseline="30000" dirty="0" smtClean="0"/>
              <a:t>st</a:t>
            </a:r>
            <a:r>
              <a:rPr lang="en-US" dirty="0" smtClean="0"/>
              <a:t> pair of comments: </a:t>
            </a:r>
            <a:r>
              <a:rPr lang="en-US" baseline="0" dirty="0" smtClean="0"/>
              <a:t>School of Medicine faculty, School of Pharmacy faculty.  2</a:t>
            </a:r>
            <a:r>
              <a:rPr lang="en-US" baseline="30000" dirty="0" smtClean="0"/>
              <a:t>nd</a:t>
            </a:r>
            <a:r>
              <a:rPr lang="en-US" baseline="0" dirty="0" smtClean="0"/>
              <a:t> pair of comments: Nursing faculty, Public Health grad student</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20</a:t>
            </a:fld>
            <a:endParaRPr lang="en-US" dirty="0"/>
          </a:p>
        </p:txBody>
      </p:sp>
    </p:spTree>
    <p:extLst>
      <p:ext uri="{BB962C8B-B14F-4D97-AF65-F5344CB8AC3E}">
        <p14:creationId xmlns:p14="http://schemas.microsoft.com/office/powerpoint/2010/main" val="1381122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a:t>
            </a:r>
            <a:r>
              <a:rPr lang="en-US" baseline="30000" dirty="0" smtClean="0"/>
              <a:t>st</a:t>
            </a:r>
            <a:r>
              <a:rPr lang="en-US" dirty="0" smtClean="0"/>
              <a:t> pair of comments: </a:t>
            </a:r>
            <a:r>
              <a:rPr lang="en-US" baseline="0" dirty="0" smtClean="0"/>
              <a:t>School of Medicine student, School of Public Health student.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Opinions could different even within the same user group.  The 2</a:t>
            </a:r>
            <a:r>
              <a:rPr lang="en-US" baseline="30000" dirty="0" smtClean="0"/>
              <a:t>nd</a:t>
            </a:r>
            <a:r>
              <a:rPr lang="en-US" baseline="0" dirty="0" smtClean="0"/>
              <a:t> pair of comments are both from Public Health faculty; one is saying they never heard of the title (not actually a negative), the other much more familiar.</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21</a:t>
            </a:fld>
            <a:endParaRPr lang="en-US" dirty="0"/>
          </a:p>
        </p:txBody>
      </p:sp>
    </p:spTree>
    <p:extLst>
      <p:ext uri="{BB962C8B-B14F-4D97-AF65-F5344CB8AC3E}">
        <p14:creationId xmlns:p14="http://schemas.microsoft.com/office/powerpoint/2010/main" val="3266401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Remote users include DE students; students on clinical rotations; UNC faculty and staff working in programs worldwide. The North Carolina AHEC Program meets the state’s health and health workforce needs by providing educational programs in partnership with academic institutions, health care agencies, and other organizations.</a:t>
            </a:r>
          </a:p>
        </p:txBody>
      </p:sp>
      <p:sp>
        <p:nvSpPr>
          <p:cNvPr id="4" name="Slide Number Placeholder 3"/>
          <p:cNvSpPr>
            <a:spLocks noGrp="1"/>
          </p:cNvSpPr>
          <p:nvPr>
            <p:ph type="sldNum" sz="quarter" idx="10"/>
          </p:nvPr>
        </p:nvSpPr>
        <p:spPr/>
        <p:txBody>
          <a:bodyPr/>
          <a:lstStyle/>
          <a:p>
            <a:fld id="{D7B73BC6-FDD1-4F15-A3A4-189C1521EF14}" type="slidenum">
              <a:rPr lang="en-US" smtClean="0"/>
              <a:t>4</a:t>
            </a:fld>
            <a:endParaRPr lang="en-US" dirty="0"/>
          </a:p>
        </p:txBody>
      </p:sp>
    </p:spTree>
    <p:extLst>
      <p:ext uri="{BB962C8B-B14F-4D97-AF65-F5344CB8AC3E}">
        <p14:creationId xmlns:p14="http://schemas.microsoft.com/office/powerpoint/2010/main" val="25787924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ratings and comments were captured in a database that generated</a:t>
            </a:r>
            <a:r>
              <a:rPr lang="en-US" baseline="0" dirty="0" smtClean="0"/>
              <a:t> a variety of analytical views.  We looked at each title’s percentage of positive ratings (Must Keep or Keep if Possible) and especially at the percentage for the most positive rating (Must Keep).  We looked to see how many comments were made (if any), from whom they were made, and what was said – generic or specific.  We also considered whether the title had a naturally small audience which would tend to produce fewer ratings.  We also looked at titles within a broad subject category to make sure we didn’t cancel too many in that area.  </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22</a:t>
            </a:fld>
            <a:endParaRPr lang="en-US" dirty="0"/>
          </a:p>
        </p:txBody>
      </p:sp>
    </p:spTree>
    <p:extLst>
      <p:ext uri="{BB962C8B-B14F-4D97-AF65-F5344CB8AC3E}">
        <p14:creationId xmlns:p14="http://schemas.microsoft.com/office/powerpoint/2010/main" val="1111827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“Tier 2” group was midway</a:t>
            </a:r>
            <a:r>
              <a:rPr lang="en-US" baseline="0" dirty="0" smtClean="0"/>
              <a:t> between the Keep and Cancel.  We kept the titles in reserve in case we needed to cancel more to meet our budget targets.  We also looked at them again the next year to see how their usage had changed and whether they should be posted again.</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23</a:t>
            </a:fld>
            <a:endParaRPr lang="en-US" dirty="0"/>
          </a:p>
        </p:txBody>
      </p:sp>
    </p:spTree>
    <p:extLst>
      <p:ext uri="{BB962C8B-B14F-4D97-AF65-F5344CB8AC3E}">
        <p14:creationId xmlns:p14="http://schemas.microsoft.com/office/powerpoint/2010/main" val="17384603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outcome</a:t>
            </a:r>
            <a:r>
              <a:rPr lang="en-US" baseline="0" dirty="0" smtClean="0"/>
              <a:t> is the </a:t>
            </a:r>
            <a:r>
              <a:rPr lang="en-US" dirty="0" smtClean="0"/>
              <a:t>underlying</a:t>
            </a:r>
            <a:r>
              <a:rPr lang="en-US" baseline="0" dirty="0" smtClean="0"/>
              <a:t> database and having a great variety of reports for data analysis.</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24</a:t>
            </a:fld>
            <a:endParaRPr lang="en-US" dirty="0"/>
          </a:p>
        </p:txBody>
      </p:sp>
    </p:spTree>
    <p:extLst>
      <p:ext uri="{BB962C8B-B14F-4D97-AF65-F5344CB8AC3E}">
        <p14:creationId xmlns:p14="http://schemas.microsoft.com/office/powerpoint/2010/main" val="11926211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posted the list</a:t>
            </a:r>
            <a:r>
              <a:rPr lang="en-US" baseline="0" dirty="0" smtClean="0"/>
              <a:t> of candidates with decisions.  </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25</a:t>
            </a:fld>
            <a:endParaRPr lang="en-US" dirty="0"/>
          </a:p>
        </p:txBody>
      </p:sp>
    </p:spTree>
    <p:extLst>
      <p:ext uri="{BB962C8B-B14F-4D97-AF65-F5344CB8AC3E}">
        <p14:creationId xmlns:p14="http://schemas.microsoft.com/office/powerpoint/2010/main" val="810003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did journal reviews in 2010 (Year 2) and 20111</a:t>
            </a:r>
            <a:r>
              <a:rPr lang="en-US" baseline="0" dirty="0" smtClean="0"/>
              <a:t> (Year 3).  We lowered the usage thresholds to again have a good pool of titles.  We had smaller budget reduction targets and thus smaller review lists.  We looked at different publishers and expanded the formats.  In 2009 we only looked at titles available online.  In 2010 and 2011, we looked at print only titles, titles having an embargo period, and titles having a mix of subscribed and OA content.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journal review process continued to engage: </a:t>
            </a:r>
            <a:r>
              <a:rPr lang="en-US" dirty="0" smtClean="0"/>
              <a:t>Year 2 – 563 respondents</a:t>
            </a:r>
            <a:r>
              <a:rPr lang="en-US" baseline="0" dirty="0" smtClean="0"/>
              <a:t>; Year 3 – 346 respondents</a:t>
            </a:r>
            <a:endParaRPr lang="en-US" dirty="0" smtClean="0"/>
          </a:p>
        </p:txBody>
      </p:sp>
      <p:sp>
        <p:nvSpPr>
          <p:cNvPr id="4" name="Slide Number Placeholder 3"/>
          <p:cNvSpPr>
            <a:spLocks noGrp="1"/>
          </p:cNvSpPr>
          <p:nvPr>
            <p:ph type="sldNum" sz="quarter" idx="10"/>
          </p:nvPr>
        </p:nvSpPr>
        <p:spPr/>
        <p:txBody>
          <a:bodyPr/>
          <a:lstStyle/>
          <a:p>
            <a:fld id="{D7B73BC6-FDD1-4F15-A3A4-189C1521EF14}" type="slidenum">
              <a:rPr lang="en-US" smtClean="0"/>
              <a:t>26</a:t>
            </a:fld>
            <a:endParaRPr lang="en-US" dirty="0"/>
          </a:p>
        </p:txBody>
      </p:sp>
    </p:spTree>
    <p:extLst>
      <p:ext uri="{BB962C8B-B14F-4D97-AF65-F5344CB8AC3E}">
        <p14:creationId xmlns:p14="http://schemas.microsoft.com/office/powerpoint/2010/main" val="24110653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Marketing is critical! </a:t>
            </a:r>
            <a:r>
              <a:rPr lang="en-US" baseline="0" dirty="0" smtClean="0"/>
              <a:t> Users need to be informed to be engaged.</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27</a:t>
            </a:fld>
            <a:endParaRPr lang="en-US" dirty="0"/>
          </a:p>
        </p:txBody>
      </p:sp>
    </p:spTree>
    <p:extLst>
      <p:ext uri="{BB962C8B-B14F-4D97-AF65-F5344CB8AC3E}">
        <p14:creationId xmlns:p14="http://schemas.microsoft.com/office/powerpoint/2010/main" val="33839270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Database Platform used for this process is Microsoft SQL Server 2000.  The website middleware used is ColdFusion.  </a:t>
            </a:r>
            <a:r>
              <a:rPr lang="en-US" dirty="0" smtClean="0"/>
              <a:t>Please contact us to get more details about the database or the process generally.</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28</a:t>
            </a:fld>
            <a:endParaRPr lang="en-US" dirty="0"/>
          </a:p>
        </p:txBody>
      </p:sp>
    </p:spTree>
    <p:extLst>
      <p:ext uri="{BB962C8B-B14F-4D97-AF65-F5344CB8AC3E}">
        <p14:creationId xmlns:p14="http://schemas.microsoft.com/office/powerpoint/2010/main" val="1912687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2009,</a:t>
            </a:r>
            <a:r>
              <a:rPr lang="en-US" baseline="0" dirty="0" smtClean="0"/>
              <a:t> the libraries were asked to make budget reductions.  Cuts were made across all the areas listed but we had to particularly focus on … Journal Subscriptions.  [If presenting, only the bulleted list appears initially.  Click on any bullet to animate having “Journal Subscriptions” fly in]</a:t>
            </a:r>
            <a:endParaRPr lang="en-US" dirty="0" smtClean="0"/>
          </a:p>
        </p:txBody>
      </p:sp>
      <p:sp>
        <p:nvSpPr>
          <p:cNvPr id="4" name="Slide Number Placeholder 3"/>
          <p:cNvSpPr>
            <a:spLocks noGrp="1"/>
          </p:cNvSpPr>
          <p:nvPr>
            <p:ph type="sldNum" sz="quarter" idx="10"/>
          </p:nvPr>
        </p:nvSpPr>
        <p:spPr/>
        <p:txBody>
          <a:bodyPr/>
          <a:lstStyle/>
          <a:p>
            <a:fld id="{D7B73BC6-FDD1-4F15-A3A4-189C1521EF14}" type="slidenum">
              <a:rPr lang="en-US" smtClean="0"/>
              <a:t>5</a:t>
            </a:fld>
            <a:endParaRPr lang="en-US" dirty="0"/>
          </a:p>
        </p:txBody>
      </p:sp>
    </p:spTree>
    <p:extLst>
      <p:ext uri="{BB962C8B-B14F-4D97-AF65-F5344CB8AC3E}">
        <p14:creationId xmlns:p14="http://schemas.microsoft.com/office/powerpoint/2010/main" val="1172858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also wanted a model that we could use in successive years; doing journal reviews was viewed as a multi-year process.</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6</a:t>
            </a:fld>
            <a:endParaRPr lang="en-US" dirty="0"/>
          </a:p>
        </p:txBody>
      </p:sp>
    </p:spTree>
    <p:extLst>
      <p:ext uri="{BB962C8B-B14F-4D97-AF65-F5344CB8AC3E}">
        <p14:creationId xmlns:p14="http://schemas.microsoft.com/office/powerpoint/2010/main" val="3375827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 we did formal presentations to HSL’s</a:t>
            </a:r>
            <a:r>
              <a:rPr lang="en-US" baseline="0" dirty="0" smtClean="0"/>
              <a:t> Library Advisory Committee in Feb. 2009 and again in Apr. 2009.  (The LAC consists of appointed faculty and student representatives from our primary user groups, the professional schools and UNC Hospitals.)  In May 2009 we announced the upcoming Journals Review 2009 website, describing the challenge and the need for input. </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7</a:t>
            </a:fld>
            <a:endParaRPr lang="en-US" dirty="0"/>
          </a:p>
        </p:txBody>
      </p:sp>
    </p:spTree>
    <p:extLst>
      <p:ext uri="{BB962C8B-B14F-4D97-AF65-F5344CB8AC3E}">
        <p14:creationId xmlns:p14="http://schemas.microsoft.com/office/powerpoint/2010/main" val="3629121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way our users work is changing: new p</a:t>
            </a:r>
            <a:r>
              <a:rPr lang="en-US" dirty="0" smtClean="0"/>
              <a:t>rograms, global efforts, increasingly interdisciplinary and collaborative (both intra-institutional and inter-institutional).  Goal was to keep as much valued content as possible while still achieving budget reduction targets. </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8</a:t>
            </a:fld>
            <a:endParaRPr lang="en-US" dirty="0"/>
          </a:p>
        </p:txBody>
      </p:sp>
    </p:spTree>
    <p:extLst>
      <p:ext uri="{BB962C8B-B14F-4D97-AF65-F5344CB8AC3E}">
        <p14:creationId xmlns:p14="http://schemas.microsoft.com/office/powerpoint/2010/main" val="3392565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presenting, only the </a:t>
            </a:r>
            <a:r>
              <a:rPr lang="en-US" baseline="0" dirty="0" smtClean="0"/>
              <a:t> black text appears initially.  C</a:t>
            </a:r>
            <a:r>
              <a:rPr lang="en-US" dirty="0" smtClean="0"/>
              <a:t>lick on slide title to animate having “Thanks, NCSU!” fly in]</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9</a:t>
            </a:fld>
            <a:endParaRPr lang="en-US" dirty="0"/>
          </a:p>
        </p:txBody>
      </p:sp>
    </p:spTree>
    <p:extLst>
      <p:ext uri="{BB962C8B-B14F-4D97-AF65-F5344CB8AC3E}">
        <p14:creationId xmlns:p14="http://schemas.microsoft.com/office/powerpoint/2010/main" val="2664399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Cost is sometimes a controversial piece of information to display.  We felt it</a:t>
            </a:r>
            <a:r>
              <a:rPr lang="en-US" baseline="0" dirty="0" smtClean="0"/>
              <a:t> was important to include, as did the Library Advisory Committee.</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10</a:t>
            </a:fld>
            <a:endParaRPr lang="en-US" dirty="0"/>
          </a:p>
        </p:txBody>
      </p:sp>
    </p:spTree>
    <p:extLst>
      <p:ext uri="{BB962C8B-B14F-4D97-AF65-F5344CB8AC3E}">
        <p14:creationId xmlns:p14="http://schemas.microsoft.com/office/powerpoint/2010/main" val="1201260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Status and affiliation were required to provide context for the journal rating and</a:t>
            </a:r>
            <a:r>
              <a:rPr lang="en-US" baseline="0" dirty="0" smtClean="0"/>
              <a:t> comments.  </a:t>
            </a:r>
            <a:r>
              <a:rPr lang="en-US" dirty="0" smtClean="0"/>
              <a:t>Users had option to provide name and email address; quite a few did.</a:t>
            </a:r>
            <a:endParaRPr lang="en-US" dirty="0"/>
          </a:p>
        </p:txBody>
      </p:sp>
      <p:sp>
        <p:nvSpPr>
          <p:cNvPr id="4" name="Slide Number Placeholder 3"/>
          <p:cNvSpPr>
            <a:spLocks noGrp="1"/>
          </p:cNvSpPr>
          <p:nvPr>
            <p:ph type="sldNum" sz="quarter" idx="10"/>
          </p:nvPr>
        </p:nvSpPr>
        <p:spPr/>
        <p:txBody>
          <a:bodyPr/>
          <a:lstStyle/>
          <a:p>
            <a:fld id="{D7B73BC6-FDD1-4F15-A3A4-189C1521EF14}" type="slidenum">
              <a:rPr lang="en-US" smtClean="0"/>
              <a:t>11</a:t>
            </a:fld>
            <a:endParaRPr lang="en-US" dirty="0"/>
          </a:p>
        </p:txBody>
      </p:sp>
    </p:spTree>
    <p:extLst>
      <p:ext uri="{BB962C8B-B14F-4D97-AF65-F5344CB8AC3E}">
        <p14:creationId xmlns:p14="http://schemas.microsoft.com/office/powerpoint/2010/main" val="2099178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F2D588-04E0-4A41-B7C7-7684C7B992A0}" type="datetimeFigureOut">
              <a:rPr lang="en-US" smtClean="0"/>
              <a:t>5/9/2012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042A4-D79D-4B73-AC64-BF8CED4B7B97}" type="slidenum">
              <a:rPr lang="en-US" smtClean="0"/>
              <a:t>‹#›</a:t>
            </a:fld>
            <a:endParaRPr lang="en-US" dirty="0"/>
          </a:p>
        </p:txBody>
      </p:sp>
    </p:spTree>
    <p:extLst>
      <p:ext uri="{BB962C8B-B14F-4D97-AF65-F5344CB8AC3E}">
        <p14:creationId xmlns:p14="http://schemas.microsoft.com/office/powerpoint/2010/main" val="4055626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2D588-04E0-4A41-B7C7-7684C7B992A0}" type="datetimeFigureOut">
              <a:rPr lang="en-US" smtClean="0"/>
              <a:t>5/9/2012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042A4-D79D-4B73-AC64-BF8CED4B7B97}" type="slidenum">
              <a:rPr lang="en-US" smtClean="0"/>
              <a:t>‹#›</a:t>
            </a:fld>
            <a:endParaRPr lang="en-US" dirty="0"/>
          </a:p>
        </p:txBody>
      </p:sp>
    </p:spTree>
    <p:extLst>
      <p:ext uri="{BB962C8B-B14F-4D97-AF65-F5344CB8AC3E}">
        <p14:creationId xmlns:p14="http://schemas.microsoft.com/office/powerpoint/2010/main" val="396614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2D588-04E0-4A41-B7C7-7684C7B992A0}" type="datetimeFigureOut">
              <a:rPr lang="en-US" smtClean="0"/>
              <a:t>5/9/2012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042A4-D79D-4B73-AC64-BF8CED4B7B97}" type="slidenum">
              <a:rPr lang="en-US" smtClean="0"/>
              <a:t>‹#›</a:t>
            </a:fld>
            <a:endParaRPr lang="en-US" dirty="0"/>
          </a:p>
        </p:txBody>
      </p:sp>
    </p:spTree>
    <p:extLst>
      <p:ext uri="{BB962C8B-B14F-4D97-AF65-F5344CB8AC3E}">
        <p14:creationId xmlns:p14="http://schemas.microsoft.com/office/powerpoint/2010/main" val="2262476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2D588-04E0-4A41-B7C7-7684C7B992A0}" type="datetimeFigureOut">
              <a:rPr lang="en-US" smtClean="0"/>
              <a:t>5/9/2012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042A4-D79D-4B73-AC64-BF8CED4B7B97}" type="slidenum">
              <a:rPr lang="en-US" smtClean="0"/>
              <a:t>‹#›</a:t>
            </a:fld>
            <a:endParaRPr lang="en-US" dirty="0"/>
          </a:p>
        </p:txBody>
      </p:sp>
    </p:spTree>
    <p:extLst>
      <p:ext uri="{BB962C8B-B14F-4D97-AF65-F5344CB8AC3E}">
        <p14:creationId xmlns:p14="http://schemas.microsoft.com/office/powerpoint/2010/main" val="3212652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2D588-04E0-4A41-B7C7-7684C7B992A0}" type="datetimeFigureOut">
              <a:rPr lang="en-US" smtClean="0"/>
              <a:t>5/9/2012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042A4-D79D-4B73-AC64-BF8CED4B7B97}" type="slidenum">
              <a:rPr lang="en-US" smtClean="0"/>
              <a:t>‹#›</a:t>
            </a:fld>
            <a:endParaRPr lang="en-US" dirty="0"/>
          </a:p>
        </p:txBody>
      </p:sp>
    </p:spTree>
    <p:extLst>
      <p:ext uri="{BB962C8B-B14F-4D97-AF65-F5344CB8AC3E}">
        <p14:creationId xmlns:p14="http://schemas.microsoft.com/office/powerpoint/2010/main" val="768151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F2D588-04E0-4A41-B7C7-7684C7B992A0}" type="datetimeFigureOut">
              <a:rPr lang="en-US" smtClean="0"/>
              <a:t>5/9/2012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1042A4-D79D-4B73-AC64-BF8CED4B7B97}" type="slidenum">
              <a:rPr lang="en-US" smtClean="0"/>
              <a:t>‹#›</a:t>
            </a:fld>
            <a:endParaRPr lang="en-US" dirty="0"/>
          </a:p>
        </p:txBody>
      </p:sp>
    </p:spTree>
    <p:extLst>
      <p:ext uri="{BB962C8B-B14F-4D97-AF65-F5344CB8AC3E}">
        <p14:creationId xmlns:p14="http://schemas.microsoft.com/office/powerpoint/2010/main" val="39749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F2D588-04E0-4A41-B7C7-7684C7B992A0}" type="datetimeFigureOut">
              <a:rPr lang="en-US" smtClean="0"/>
              <a:t>5/9/2012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1042A4-D79D-4B73-AC64-BF8CED4B7B97}" type="slidenum">
              <a:rPr lang="en-US" smtClean="0"/>
              <a:t>‹#›</a:t>
            </a:fld>
            <a:endParaRPr lang="en-US" dirty="0"/>
          </a:p>
        </p:txBody>
      </p:sp>
    </p:spTree>
    <p:extLst>
      <p:ext uri="{BB962C8B-B14F-4D97-AF65-F5344CB8AC3E}">
        <p14:creationId xmlns:p14="http://schemas.microsoft.com/office/powerpoint/2010/main" val="2580844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F2D588-04E0-4A41-B7C7-7684C7B992A0}" type="datetimeFigureOut">
              <a:rPr lang="en-US" smtClean="0"/>
              <a:t>5/9/2012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1042A4-D79D-4B73-AC64-BF8CED4B7B97}" type="slidenum">
              <a:rPr lang="en-US" smtClean="0"/>
              <a:t>‹#›</a:t>
            </a:fld>
            <a:endParaRPr lang="en-US" dirty="0"/>
          </a:p>
        </p:txBody>
      </p:sp>
    </p:spTree>
    <p:extLst>
      <p:ext uri="{BB962C8B-B14F-4D97-AF65-F5344CB8AC3E}">
        <p14:creationId xmlns:p14="http://schemas.microsoft.com/office/powerpoint/2010/main" val="361815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2D588-04E0-4A41-B7C7-7684C7B992A0}" type="datetimeFigureOut">
              <a:rPr lang="en-US" smtClean="0"/>
              <a:t>5/9/2012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1042A4-D79D-4B73-AC64-BF8CED4B7B97}" type="slidenum">
              <a:rPr lang="en-US" smtClean="0"/>
              <a:t>‹#›</a:t>
            </a:fld>
            <a:endParaRPr lang="en-US" dirty="0"/>
          </a:p>
        </p:txBody>
      </p:sp>
    </p:spTree>
    <p:extLst>
      <p:ext uri="{BB962C8B-B14F-4D97-AF65-F5344CB8AC3E}">
        <p14:creationId xmlns:p14="http://schemas.microsoft.com/office/powerpoint/2010/main" val="1962853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2D588-04E0-4A41-B7C7-7684C7B992A0}" type="datetimeFigureOut">
              <a:rPr lang="en-US" smtClean="0"/>
              <a:t>5/9/2012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1042A4-D79D-4B73-AC64-BF8CED4B7B97}" type="slidenum">
              <a:rPr lang="en-US" smtClean="0"/>
              <a:t>‹#›</a:t>
            </a:fld>
            <a:endParaRPr lang="en-US" dirty="0"/>
          </a:p>
        </p:txBody>
      </p:sp>
    </p:spTree>
    <p:extLst>
      <p:ext uri="{BB962C8B-B14F-4D97-AF65-F5344CB8AC3E}">
        <p14:creationId xmlns:p14="http://schemas.microsoft.com/office/powerpoint/2010/main" val="2178958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2D588-04E0-4A41-B7C7-7684C7B992A0}" type="datetimeFigureOut">
              <a:rPr lang="en-US" smtClean="0"/>
              <a:t>5/9/2012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1042A4-D79D-4B73-AC64-BF8CED4B7B97}" type="slidenum">
              <a:rPr lang="en-US" smtClean="0"/>
              <a:t>‹#›</a:t>
            </a:fld>
            <a:endParaRPr lang="en-US" dirty="0"/>
          </a:p>
        </p:txBody>
      </p:sp>
    </p:spTree>
    <p:extLst>
      <p:ext uri="{BB962C8B-B14F-4D97-AF65-F5344CB8AC3E}">
        <p14:creationId xmlns:p14="http://schemas.microsoft.com/office/powerpoint/2010/main" val="3174430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7511">
              <a:srgbClr val="89B8D3"/>
            </a:gs>
            <a:gs pos="51000">
              <a:schemeClr val="accent1">
                <a:alpha val="70000"/>
                <a:lumMod val="41000"/>
                <a:lumOff val="59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2D588-04E0-4A41-B7C7-7684C7B992A0}" type="datetimeFigureOut">
              <a:rPr lang="en-US" smtClean="0"/>
              <a:t>5/9/2012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042A4-D79D-4B73-AC64-BF8CED4B7B97}" type="slidenum">
              <a:rPr lang="en-US" smtClean="0"/>
              <a:t>‹#›</a:t>
            </a:fld>
            <a:endParaRPr lang="en-US" dirty="0"/>
          </a:p>
        </p:txBody>
      </p:sp>
    </p:spTree>
    <p:extLst>
      <p:ext uri="{BB962C8B-B14F-4D97-AF65-F5344CB8AC3E}">
        <p14:creationId xmlns:p14="http://schemas.microsoft.com/office/powerpoint/2010/main" val="17625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hyperlink" Target="http://www.hsl.unc.edu/journalreview/cancellations.cfm?fiscal_year=2011" TargetMode="External"/><Relationship Id="rId3" Type="http://schemas.openxmlformats.org/officeDocument/2006/relationships/hyperlink" Target="http://www.hsl.unc.edu/journalreview/introduction.cfm" TargetMode="External"/><Relationship Id="rId7" Type="http://schemas.openxmlformats.org/officeDocument/2006/relationships/hyperlink" Target="http://www.hsl.unc.edu/journalreview/cancellationcandidates.cf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hsl.unc.edu/journalreview/criteria.cfm" TargetMode="External"/><Relationship Id="rId5" Type="http://schemas.openxmlformats.org/officeDocument/2006/relationships/hyperlink" Target="http://www.hsl.unc.edu/journalreview/faq.cfm" TargetMode="External"/><Relationship Id="rId4" Type="http://schemas.openxmlformats.org/officeDocument/2006/relationships/hyperlink" Target="http://www.hsl.unc.edu/journalreview/timeline.cfm"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christie_degener@unc.edu"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mailto:mikey@email.unc.edu" TargetMode="External"/><Relationship Id="rId4" Type="http://schemas.openxmlformats.org/officeDocument/2006/relationships/hyperlink" Target="mailto:sswogger@email.unc.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4900" b="1" dirty="0" smtClean="0"/>
              <a:t>The (All Too Familiar!) Journal Cancellation Review: Proven Techniques for Eliciting Quality Feedback</a:t>
            </a:r>
            <a:br>
              <a:rPr lang="en-US" sz="4900" b="1" dirty="0" smtClean="0"/>
            </a:br>
            <a:r>
              <a:rPr lang="en-US" dirty="0"/>
              <a:t/>
            </a:r>
            <a:br>
              <a:rPr lang="en-US" dirty="0"/>
            </a:br>
            <a:r>
              <a:rPr lang="en-US" sz="3100" dirty="0" smtClean="0"/>
              <a:t>Susan Swogger</a:t>
            </a:r>
            <a:br>
              <a:rPr lang="en-US" sz="3100" dirty="0" smtClean="0"/>
            </a:br>
            <a:r>
              <a:rPr lang="en-US" sz="3100" dirty="0" smtClean="0"/>
              <a:t>Christie Degener</a:t>
            </a:r>
            <a:br>
              <a:rPr lang="en-US" sz="3100" dirty="0" smtClean="0"/>
            </a:br>
            <a:r>
              <a:rPr lang="en-US" sz="3100" dirty="0" smtClean="0"/>
              <a:t/>
            </a:r>
            <a:br>
              <a:rPr lang="en-US" sz="3100" dirty="0" smtClean="0"/>
            </a:br>
            <a:r>
              <a:rPr lang="en-US" sz="3100" b="1" dirty="0" smtClean="0"/>
              <a:t>UNC Health Sciences Library</a:t>
            </a:r>
            <a:br>
              <a:rPr lang="en-US" sz="3100" b="1" dirty="0" smtClean="0"/>
            </a:br>
            <a:r>
              <a:rPr lang="en-US" sz="3100" dirty="0" smtClean="0"/>
              <a:t>Chapel Hill, NC</a:t>
            </a:r>
            <a:endParaRPr lang="en-US" sz="3100" dirty="0"/>
          </a:p>
        </p:txBody>
      </p:sp>
    </p:spTree>
    <p:extLst>
      <p:ext uri="{BB962C8B-B14F-4D97-AF65-F5344CB8AC3E}">
        <p14:creationId xmlns:p14="http://schemas.microsoft.com/office/powerpoint/2010/main" val="756062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Feedback Mechanism</a:t>
            </a:r>
            <a:endParaRPr lang="en-US" b="1" dirty="0"/>
          </a:p>
        </p:txBody>
      </p:sp>
      <p:sp>
        <p:nvSpPr>
          <p:cNvPr id="3" name="Content Placeholder 2"/>
          <p:cNvSpPr>
            <a:spLocks noGrp="1"/>
          </p:cNvSpPr>
          <p:nvPr>
            <p:ph idx="1"/>
          </p:nvPr>
        </p:nvSpPr>
        <p:spPr/>
        <p:txBody>
          <a:bodyPr>
            <a:noAutofit/>
          </a:bodyPr>
          <a:lstStyle/>
          <a:p>
            <a:r>
              <a:rPr lang="en-US" sz="3600" dirty="0" smtClean="0"/>
              <a:t>Worked with IT to build a Feedback Database</a:t>
            </a:r>
          </a:p>
          <a:p>
            <a:r>
              <a:rPr lang="en-US" sz="3600" dirty="0" smtClean="0"/>
              <a:t>Information displayed to users</a:t>
            </a:r>
          </a:p>
          <a:p>
            <a:pPr lvl="1"/>
            <a:r>
              <a:rPr lang="en-US" sz="3200" dirty="0" smtClean="0"/>
              <a:t>Title</a:t>
            </a:r>
          </a:p>
          <a:p>
            <a:pPr lvl="1"/>
            <a:r>
              <a:rPr lang="en-US" sz="3200" dirty="0" smtClean="0"/>
              <a:t>Publisher</a:t>
            </a:r>
          </a:p>
          <a:p>
            <a:pPr lvl="1"/>
            <a:r>
              <a:rPr lang="en-US" sz="3200" dirty="0" smtClean="0"/>
              <a:t>Subject areas</a:t>
            </a:r>
          </a:p>
          <a:p>
            <a:pPr lvl="1"/>
            <a:r>
              <a:rPr lang="en-US" sz="3200" u="sng" dirty="0" smtClean="0"/>
              <a:t>COST</a:t>
            </a:r>
          </a:p>
        </p:txBody>
      </p:sp>
    </p:spTree>
    <p:extLst>
      <p:ext uri="{BB962C8B-B14F-4D97-AF65-F5344CB8AC3E}">
        <p14:creationId xmlns:p14="http://schemas.microsoft.com/office/powerpoint/2010/main" val="2766357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Feedback Content</a:t>
            </a:r>
            <a:endParaRPr lang="en-US" sz="4800" b="1" dirty="0"/>
          </a:p>
        </p:txBody>
      </p:sp>
      <p:sp>
        <p:nvSpPr>
          <p:cNvPr id="3" name="Content Placeholder 2"/>
          <p:cNvSpPr>
            <a:spLocks noGrp="1"/>
          </p:cNvSpPr>
          <p:nvPr>
            <p:ph idx="1"/>
          </p:nvPr>
        </p:nvSpPr>
        <p:spPr>
          <a:xfrm>
            <a:off x="457200" y="1600200"/>
            <a:ext cx="8229600" cy="4678363"/>
          </a:xfrm>
        </p:spPr>
        <p:txBody>
          <a:bodyPr>
            <a:normAutofit/>
          </a:bodyPr>
          <a:lstStyle/>
          <a:p>
            <a:r>
              <a:rPr lang="en-US" sz="3600" b="1" dirty="0" smtClean="0"/>
              <a:t>Information input by users: </a:t>
            </a:r>
          </a:p>
          <a:p>
            <a:pPr lvl="1"/>
            <a:r>
              <a:rPr lang="en-US" sz="3200" b="1" dirty="0" smtClean="0"/>
              <a:t>Status &amp; Affiliation </a:t>
            </a:r>
            <a:endParaRPr lang="en-US" sz="3200" b="1" dirty="0"/>
          </a:p>
          <a:p>
            <a:pPr lvl="1"/>
            <a:r>
              <a:rPr lang="en-US" sz="3200" b="1" dirty="0" smtClean="0"/>
              <a:t>Journal rating: </a:t>
            </a:r>
          </a:p>
          <a:p>
            <a:pPr lvl="2"/>
            <a:r>
              <a:rPr lang="en-US" sz="2800" dirty="0" smtClean="0"/>
              <a:t>Must Keep</a:t>
            </a:r>
          </a:p>
          <a:p>
            <a:pPr lvl="2"/>
            <a:r>
              <a:rPr lang="en-US" sz="2800" dirty="0" smtClean="0"/>
              <a:t>Keep if Possible</a:t>
            </a:r>
          </a:p>
          <a:p>
            <a:pPr lvl="2"/>
            <a:r>
              <a:rPr lang="en-US" sz="2800" dirty="0" smtClean="0"/>
              <a:t>Can Cancel</a:t>
            </a:r>
          </a:p>
          <a:p>
            <a:pPr lvl="1"/>
            <a:r>
              <a:rPr lang="en-US" sz="3200" b="1" u="sng" dirty="0" smtClean="0"/>
              <a:t>Comments</a:t>
            </a:r>
            <a:r>
              <a:rPr lang="en-US" sz="3200" b="1" u="sng" dirty="0"/>
              <a:t>!  </a:t>
            </a:r>
            <a:endParaRPr lang="en-US" sz="3200" b="1" u="sng" dirty="0" smtClean="0"/>
          </a:p>
        </p:txBody>
      </p:sp>
    </p:spTree>
    <p:extLst>
      <p:ext uri="{BB962C8B-B14F-4D97-AF65-F5344CB8AC3E}">
        <p14:creationId xmlns:p14="http://schemas.microsoft.com/office/powerpoint/2010/main" val="1028488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Feedback Form</a:t>
            </a:r>
            <a:endParaRPr lang="en-US" sz="4800" b="1"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3400" y="1447800"/>
            <a:ext cx="8105526" cy="4953000"/>
          </a:xfr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9171" y="2794685"/>
            <a:ext cx="8842430" cy="1084129"/>
          </a:xfrm>
          <a:prstGeom prst="rect">
            <a:avLst/>
          </a:prstGeom>
          <a:ln w="50800">
            <a:solidFill>
              <a:srgbClr val="7030A0"/>
            </a:solidFill>
          </a:ln>
          <a:effectLst>
            <a:glow rad="228600">
              <a:schemeClr val="accent1">
                <a:satMod val="175000"/>
                <a:alpha val="88000"/>
              </a:schemeClr>
            </a:glow>
          </a:effectLst>
        </p:spPr>
      </p:pic>
    </p:spTree>
    <p:extLst>
      <p:ext uri="{BB962C8B-B14F-4D97-AF65-F5344CB8AC3E}">
        <p14:creationId xmlns:p14="http://schemas.microsoft.com/office/powerpoint/2010/main" val="74973654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nextCondLst>
                <p:cond evt="onClick" delay="0">
                  <p:tgtEl>
                    <p:spTgt spid="7"/>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Journal Review Website</a:t>
            </a:r>
            <a:endParaRPr lang="en-US" sz="4800" b="1" dirty="0"/>
          </a:p>
        </p:txBody>
      </p:sp>
      <p:sp>
        <p:nvSpPr>
          <p:cNvPr id="3" name="Content Placeholder 2"/>
          <p:cNvSpPr>
            <a:spLocks noGrp="1"/>
          </p:cNvSpPr>
          <p:nvPr>
            <p:ph idx="1"/>
          </p:nvPr>
        </p:nvSpPr>
        <p:spPr/>
        <p:txBody>
          <a:bodyPr>
            <a:normAutofit/>
          </a:bodyPr>
          <a:lstStyle/>
          <a:p>
            <a:r>
              <a:rPr lang="en-US" sz="3600" b="1" dirty="0" smtClean="0"/>
              <a:t>Site Components</a:t>
            </a:r>
          </a:p>
          <a:p>
            <a:pPr lvl="1">
              <a:spcBef>
                <a:spcPts val="1200"/>
              </a:spcBef>
            </a:pPr>
            <a:r>
              <a:rPr lang="en-US" sz="3200" b="1" dirty="0">
                <a:hlinkClick r:id="rId3" tooltip="Introduction to Journal Cancellations"/>
              </a:rPr>
              <a:t>Introduction to Journal Cancellations</a:t>
            </a:r>
            <a:endParaRPr lang="en-US" sz="3200" b="1" dirty="0"/>
          </a:p>
          <a:p>
            <a:pPr lvl="1">
              <a:spcBef>
                <a:spcPts val="1200"/>
              </a:spcBef>
            </a:pPr>
            <a:r>
              <a:rPr lang="en-US" sz="3200" b="1" dirty="0">
                <a:hlinkClick r:id="rId4" tooltip="Journal Cancellation Timeline"/>
              </a:rPr>
              <a:t>Timeline</a:t>
            </a:r>
            <a:endParaRPr lang="en-US" sz="3200" b="1" dirty="0"/>
          </a:p>
          <a:p>
            <a:pPr lvl="1">
              <a:spcBef>
                <a:spcPts val="1200"/>
              </a:spcBef>
            </a:pPr>
            <a:r>
              <a:rPr lang="en-US" sz="3200" b="1" dirty="0">
                <a:hlinkClick r:id="rId5" tooltip="Journal Cancellation Frequently Asked Questions"/>
              </a:rPr>
              <a:t>FAQ</a:t>
            </a:r>
            <a:endParaRPr lang="en-US" sz="3200" b="1" dirty="0"/>
          </a:p>
          <a:p>
            <a:pPr lvl="1">
              <a:spcBef>
                <a:spcPts val="1200"/>
              </a:spcBef>
            </a:pPr>
            <a:r>
              <a:rPr lang="en-US" sz="3200" b="1" dirty="0">
                <a:hlinkClick r:id="rId6" tooltip="Cancellation Criteria"/>
              </a:rPr>
              <a:t>Cancellation Criteria</a:t>
            </a:r>
            <a:endParaRPr lang="en-US" sz="3200" b="1" dirty="0"/>
          </a:p>
          <a:p>
            <a:pPr lvl="1">
              <a:spcBef>
                <a:spcPts val="1200"/>
              </a:spcBef>
            </a:pPr>
            <a:r>
              <a:rPr lang="en-US" sz="3200" b="1" dirty="0">
                <a:hlinkClick r:id="rId7" tooltip="Cancellation Candidates"/>
              </a:rPr>
              <a:t>Cancellation Candidates</a:t>
            </a:r>
            <a:endParaRPr lang="en-US" sz="3200" b="1" dirty="0"/>
          </a:p>
          <a:p>
            <a:pPr lvl="1">
              <a:spcBef>
                <a:spcPts val="1200"/>
              </a:spcBef>
            </a:pPr>
            <a:r>
              <a:rPr lang="en-US" sz="3200" b="1" dirty="0">
                <a:hlinkClick r:id="rId8"/>
              </a:rPr>
              <a:t>Results for </a:t>
            </a:r>
            <a:r>
              <a:rPr lang="en-US" sz="3200" b="1" dirty="0" smtClean="0">
                <a:hlinkClick r:id="rId8"/>
              </a:rPr>
              <a:t>2011</a:t>
            </a:r>
            <a:endParaRPr lang="en-US" sz="3200" b="1" dirty="0"/>
          </a:p>
        </p:txBody>
      </p:sp>
    </p:spTree>
    <p:extLst>
      <p:ext uri="{BB962C8B-B14F-4D97-AF65-F5344CB8AC3E}">
        <p14:creationId xmlns:p14="http://schemas.microsoft.com/office/powerpoint/2010/main" val="3525880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Publicity</a:t>
            </a:r>
            <a:endParaRPr lang="en-US" sz="4800" b="1" dirty="0"/>
          </a:p>
        </p:txBody>
      </p:sp>
      <p:sp>
        <p:nvSpPr>
          <p:cNvPr id="3" name="Content Placeholder 2"/>
          <p:cNvSpPr>
            <a:spLocks noGrp="1"/>
          </p:cNvSpPr>
          <p:nvPr>
            <p:ph idx="1"/>
          </p:nvPr>
        </p:nvSpPr>
        <p:spPr/>
        <p:txBody>
          <a:bodyPr>
            <a:normAutofit lnSpcReduction="10000"/>
          </a:bodyPr>
          <a:lstStyle/>
          <a:p>
            <a:pPr>
              <a:lnSpc>
                <a:spcPct val="110000"/>
              </a:lnSpc>
              <a:spcBef>
                <a:spcPts val="1200"/>
              </a:spcBef>
            </a:pPr>
            <a:r>
              <a:rPr lang="en-US" sz="3600" dirty="0" smtClean="0"/>
              <a:t>Librarian liaison communications</a:t>
            </a:r>
          </a:p>
          <a:p>
            <a:pPr>
              <a:lnSpc>
                <a:spcPct val="110000"/>
              </a:lnSpc>
              <a:spcBef>
                <a:spcPts val="1200"/>
              </a:spcBef>
            </a:pPr>
            <a:r>
              <a:rPr lang="en-US" sz="3600" dirty="0" smtClean="0"/>
              <a:t>HSL library site &amp; blog</a:t>
            </a:r>
          </a:p>
          <a:p>
            <a:pPr>
              <a:lnSpc>
                <a:spcPct val="110000"/>
              </a:lnSpc>
              <a:spcBef>
                <a:spcPts val="1200"/>
              </a:spcBef>
            </a:pPr>
            <a:r>
              <a:rPr lang="en-US" sz="3600" dirty="0" smtClean="0"/>
              <a:t>HSL InfoWall </a:t>
            </a:r>
          </a:p>
          <a:p>
            <a:pPr>
              <a:lnSpc>
                <a:spcPct val="110000"/>
              </a:lnSpc>
              <a:spcBef>
                <a:spcPts val="1200"/>
              </a:spcBef>
            </a:pPr>
            <a:r>
              <a:rPr lang="en-US" sz="3600" dirty="0" smtClean="0"/>
              <a:t>Letter from Library Director to Deans</a:t>
            </a:r>
          </a:p>
          <a:p>
            <a:pPr>
              <a:lnSpc>
                <a:spcPct val="110000"/>
              </a:lnSpc>
              <a:spcBef>
                <a:spcPts val="1200"/>
              </a:spcBef>
            </a:pPr>
            <a:r>
              <a:rPr lang="en-US" sz="3600" dirty="0" smtClean="0"/>
              <a:t>Broadcast emails</a:t>
            </a:r>
          </a:p>
          <a:p>
            <a:pPr lvl="1"/>
            <a:r>
              <a:rPr lang="en-US" sz="3200" dirty="0" smtClean="0"/>
              <a:t>Sent to school communications directors</a:t>
            </a:r>
          </a:p>
          <a:p>
            <a:pPr lvl="1"/>
            <a:r>
              <a:rPr lang="en-US" sz="3200" dirty="0" smtClean="0"/>
              <a:t>Sent to other campus librarians</a:t>
            </a:r>
          </a:p>
          <a:p>
            <a:endParaRPr lang="en-US" sz="2400" dirty="0"/>
          </a:p>
        </p:txBody>
      </p:sp>
    </p:spTree>
    <p:extLst>
      <p:ext uri="{BB962C8B-B14F-4D97-AF65-F5344CB8AC3E}">
        <p14:creationId xmlns:p14="http://schemas.microsoft.com/office/powerpoint/2010/main" val="170178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Triage</a:t>
            </a:r>
            <a:endParaRPr lang="en-US" sz="4800" b="1" dirty="0"/>
          </a:p>
        </p:txBody>
      </p:sp>
      <p:sp>
        <p:nvSpPr>
          <p:cNvPr id="3" name="Content Placeholder 2"/>
          <p:cNvSpPr>
            <a:spLocks noGrp="1"/>
          </p:cNvSpPr>
          <p:nvPr>
            <p:ph idx="1"/>
          </p:nvPr>
        </p:nvSpPr>
        <p:spPr/>
        <p:txBody>
          <a:bodyPr>
            <a:normAutofit/>
          </a:bodyPr>
          <a:lstStyle/>
          <a:p>
            <a:pPr marL="0" indent="-400050">
              <a:spcBef>
                <a:spcPts val="1200"/>
              </a:spcBef>
            </a:pPr>
            <a:r>
              <a:rPr lang="en-US" sz="3600" dirty="0" smtClean="0"/>
              <a:t>Select </a:t>
            </a:r>
            <a:r>
              <a:rPr lang="en-US" sz="3600" dirty="0"/>
              <a:t>target </a:t>
            </a:r>
            <a:r>
              <a:rPr lang="en-US" sz="3600" dirty="0" smtClean="0"/>
              <a:t>publishers</a:t>
            </a:r>
          </a:p>
          <a:p>
            <a:pPr marL="342900" lvl="1" indent="-342900">
              <a:spcBef>
                <a:spcPts val="1200"/>
              </a:spcBef>
              <a:buFont typeface="Arial" pitchFamily="34" charset="0"/>
              <a:buChar char="•"/>
            </a:pPr>
            <a:r>
              <a:rPr lang="en-US" sz="3600" dirty="0" smtClean="0"/>
              <a:t>Collect </a:t>
            </a:r>
            <a:r>
              <a:rPr lang="en-US" sz="3600" dirty="0"/>
              <a:t>usage </a:t>
            </a:r>
            <a:r>
              <a:rPr lang="en-US" sz="3600" dirty="0" smtClean="0"/>
              <a:t>statistics</a:t>
            </a:r>
          </a:p>
          <a:p>
            <a:pPr marL="342900" lvl="1" indent="-342900">
              <a:spcBef>
                <a:spcPts val="1200"/>
              </a:spcBef>
              <a:buFont typeface="Arial" pitchFamily="34" charset="0"/>
              <a:buChar char="•"/>
            </a:pPr>
            <a:r>
              <a:rPr lang="en-US" sz="3600" dirty="0" smtClean="0"/>
              <a:t>Calculate cost per use</a:t>
            </a:r>
          </a:p>
          <a:p>
            <a:pPr marL="342900" lvl="1" indent="-342900">
              <a:spcBef>
                <a:spcPts val="1200"/>
              </a:spcBef>
              <a:buFont typeface="Arial" pitchFamily="34" charset="0"/>
              <a:buChar char="•"/>
            </a:pPr>
            <a:r>
              <a:rPr lang="en-US" sz="3600" dirty="0" smtClean="0"/>
              <a:t>Filter by usage &amp; cost per use</a:t>
            </a:r>
          </a:p>
          <a:p>
            <a:pPr marL="1200150" lvl="3" indent="-342900"/>
            <a:r>
              <a:rPr lang="en-US" sz="3200" dirty="0" smtClean="0"/>
              <a:t>“Low” use – less than 50</a:t>
            </a:r>
          </a:p>
          <a:p>
            <a:pPr marL="1200150" lvl="3" indent="-342900"/>
            <a:r>
              <a:rPr lang="en-US" sz="3200" dirty="0" smtClean="0"/>
              <a:t>High cost per use - $5</a:t>
            </a:r>
          </a:p>
          <a:p>
            <a:pPr marL="1200150" lvl="3" indent="-342900"/>
            <a:r>
              <a:rPr lang="en-US" sz="3200" dirty="0" smtClean="0"/>
              <a:t>High cost per use with embargo - $4</a:t>
            </a:r>
          </a:p>
        </p:txBody>
      </p:sp>
    </p:spTree>
    <p:extLst>
      <p:ext uri="{BB962C8B-B14F-4D97-AF65-F5344CB8AC3E}">
        <p14:creationId xmlns:p14="http://schemas.microsoft.com/office/powerpoint/2010/main" val="2934216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No Feedback Required</a:t>
            </a:r>
            <a:endParaRPr lang="en-US" sz="4800" b="1" dirty="0"/>
          </a:p>
        </p:txBody>
      </p:sp>
      <p:sp>
        <p:nvSpPr>
          <p:cNvPr id="3" name="Content Placeholder 2"/>
          <p:cNvSpPr>
            <a:spLocks noGrp="1"/>
          </p:cNvSpPr>
          <p:nvPr>
            <p:ph idx="1"/>
          </p:nvPr>
        </p:nvSpPr>
        <p:spPr/>
        <p:txBody>
          <a:bodyPr>
            <a:normAutofit/>
          </a:bodyPr>
          <a:lstStyle/>
          <a:p>
            <a:pPr lvl="0">
              <a:lnSpc>
                <a:spcPct val="110000"/>
              </a:lnSpc>
              <a:spcBef>
                <a:spcPts val="1800"/>
              </a:spcBef>
            </a:pPr>
            <a:r>
              <a:rPr lang="en-US" sz="3500" dirty="0" smtClean="0"/>
              <a:t>Journal </a:t>
            </a:r>
            <a:r>
              <a:rPr lang="en-US" sz="3500" dirty="0"/>
              <a:t>is available free online</a:t>
            </a:r>
          </a:p>
          <a:p>
            <a:pPr lvl="0">
              <a:lnSpc>
                <a:spcPct val="110000"/>
              </a:lnSpc>
              <a:spcBef>
                <a:spcPts val="1800"/>
              </a:spcBef>
            </a:pPr>
            <a:r>
              <a:rPr lang="en-US" sz="3500" dirty="0"/>
              <a:t>Journal can be changed from </a:t>
            </a:r>
            <a:r>
              <a:rPr lang="en-US" sz="3500" dirty="0" smtClean="0"/>
              <a:t>                 Print </a:t>
            </a:r>
            <a:r>
              <a:rPr lang="en-US" sz="3500" dirty="0"/>
              <a:t>/ Electronic to E only</a:t>
            </a:r>
          </a:p>
          <a:p>
            <a:pPr lvl="0">
              <a:lnSpc>
                <a:spcPct val="110000"/>
              </a:lnSpc>
              <a:spcBef>
                <a:spcPts val="1800"/>
              </a:spcBef>
            </a:pPr>
            <a:r>
              <a:rPr lang="en-US" sz="3500" dirty="0"/>
              <a:t>Print subscription will continue at another UNC </a:t>
            </a:r>
            <a:r>
              <a:rPr lang="en-US" sz="3500" dirty="0" smtClean="0"/>
              <a:t>library</a:t>
            </a:r>
          </a:p>
          <a:p>
            <a:pPr lvl="0">
              <a:lnSpc>
                <a:spcPct val="110000"/>
              </a:lnSpc>
              <a:spcBef>
                <a:spcPts val="1800"/>
              </a:spcBef>
            </a:pPr>
            <a:r>
              <a:rPr lang="en-US" sz="3500" dirty="0" smtClean="0"/>
              <a:t>Access was interrupted and nobody cared</a:t>
            </a:r>
            <a:endParaRPr lang="en-US" sz="3500" dirty="0"/>
          </a:p>
          <a:p>
            <a:endParaRPr lang="en-US" dirty="0"/>
          </a:p>
        </p:txBody>
      </p:sp>
    </p:spTree>
    <p:extLst>
      <p:ext uri="{BB962C8B-B14F-4D97-AF65-F5344CB8AC3E}">
        <p14:creationId xmlns:p14="http://schemas.microsoft.com/office/powerpoint/2010/main" val="3407647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Analysis</a:t>
            </a:r>
            <a:endParaRPr lang="en-US" sz="4800" b="1" dirty="0"/>
          </a:p>
        </p:txBody>
      </p:sp>
      <p:sp>
        <p:nvSpPr>
          <p:cNvPr id="3" name="Content Placeholder 2"/>
          <p:cNvSpPr>
            <a:spLocks noGrp="1"/>
          </p:cNvSpPr>
          <p:nvPr>
            <p:ph idx="1"/>
          </p:nvPr>
        </p:nvSpPr>
        <p:spPr/>
        <p:txBody>
          <a:bodyPr/>
          <a:lstStyle/>
          <a:p>
            <a:pPr lvl="0"/>
            <a:r>
              <a:rPr lang="en-US" sz="3600" b="1" dirty="0" smtClean="0"/>
              <a:t>Who responded?</a:t>
            </a:r>
            <a:endParaRPr lang="en-US" sz="3600" b="1" dirty="0"/>
          </a:p>
          <a:p>
            <a:pPr lvl="1"/>
            <a:r>
              <a:rPr lang="en-US" sz="3200" dirty="0" smtClean="0"/>
              <a:t>Everyone!  All statuses, all affiliations</a:t>
            </a:r>
          </a:p>
          <a:p>
            <a:pPr lvl="1"/>
            <a:r>
              <a:rPr lang="en-US" sz="3200" dirty="0" smtClean="0"/>
              <a:t>670 people provided 22,210 ratings</a:t>
            </a:r>
          </a:p>
          <a:p>
            <a:pPr>
              <a:spcBef>
                <a:spcPts val="1800"/>
              </a:spcBef>
            </a:pPr>
            <a:r>
              <a:rPr lang="en-US" sz="3600" b="1" dirty="0" smtClean="0"/>
              <a:t>What did they say?</a:t>
            </a:r>
            <a:endParaRPr lang="en-US" sz="3600" b="1" dirty="0"/>
          </a:p>
          <a:p>
            <a:pPr lvl="1"/>
            <a:r>
              <a:rPr lang="en-US" sz="3200" dirty="0" smtClean="0"/>
              <a:t>Only 7,546 ratings were positive</a:t>
            </a:r>
          </a:p>
          <a:p>
            <a:pPr lvl="1"/>
            <a:r>
              <a:rPr lang="en-US" sz="3200" dirty="0" smtClean="0"/>
              <a:t>Comments were generally thoughtful and on-point</a:t>
            </a:r>
            <a:endParaRPr lang="en-US" sz="3200" dirty="0"/>
          </a:p>
          <a:p>
            <a:endParaRPr lang="en-US" dirty="0"/>
          </a:p>
        </p:txBody>
      </p:sp>
    </p:spTree>
    <p:extLst>
      <p:ext uri="{BB962C8B-B14F-4D97-AF65-F5344CB8AC3E}">
        <p14:creationId xmlns:p14="http://schemas.microsoft.com/office/powerpoint/2010/main" val="16495781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Must Keep!</a:t>
            </a:r>
            <a:endParaRPr lang="en-US" sz="4800" b="1" dirty="0"/>
          </a:p>
        </p:txBody>
      </p:sp>
      <p:sp>
        <p:nvSpPr>
          <p:cNvPr id="3" name="Content Placeholder 2"/>
          <p:cNvSpPr>
            <a:spLocks noGrp="1"/>
          </p:cNvSpPr>
          <p:nvPr>
            <p:ph idx="1"/>
          </p:nvPr>
        </p:nvSpPr>
        <p:spPr/>
        <p:txBody>
          <a:bodyPr>
            <a:noAutofit/>
          </a:bodyPr>
          <a:lstStyle/>
          <a:p>
            <a:pPr>
              <a:spcBef>
                <a:spcPts val="2400"/>
              </a:spcBef>
            </a:pPr>
            <a:r>
              <a:rPr lang="en-US" sz="2800" dirty="0" smtClean="0"/>
              <a:t>“This </a:t>
            </a:r>
            <a:r>
              <a:rPr lang="en-US" sz="2800" dirty="0"/>
              <a:t>is the standard journal for all major developments in clinical tox -- all of us working in drug development would miss it sorely</a:t>
            </a:r>
            <a:r>
              <a:rPr lang="en-US" sz="2800" dirty="0" smtClean="0"/>
              <a:t>.” </a:t>
            </a:r>
          </a:p>
          <a:p>
            <a:pPr>
              <a:spcBef>
                <a:spcPts val="2400"/>
              </a:spcBef>
            </a:pPr>
            <a:r>
              <a:rPr lang="en-US" sz="2800" dirty="0" smtClean="0"/>
              <a:t>“Seriously</a:t>
            </a:r>
            <a:r>
              <a:rPr lang="en-US" sz="2800" dirty="0"/>
              <a:t>? This is a very important journal</a:t>
            </a:r>
            <a:r>
              <a:rPr lang="en-US" sz="2800" dirty="0" smtClean="0"/>
              <a:t>!!” </a:t>
            </a:r>
          </a:p>
          <a:p>
            <a:pPr>
              <a:spcBef>
                <a:spcPts val="2400"/>
              </a:spcBef>
            </a:pPr>
            <a:r>
              <a:rPr lang="en-US" sz="2800" dirty="0" smtClean="0"/>
              <a:t>“used </a:t>
            </a:r>
            <a:r>
              <a:rPr lang="en-US" sz="2800" dirty="0"/>
              <a:t>for SPHS 813 and SPHS </a:t>
            </a:r>
            <a:r>
              <a:rPr lang="en-US" sz="2800" dirty="0" smtClean="0"/>
              <a:t>712”</a:t>
            </a:r>
          </a:p>
          <a:p>
            <a:pPr>
              <a:spcBef>
                <a:spcPts val="2400"/>
              </a:spcBef>
            </a:pPr>
            <a:r>
              <a:rPr lang="en-US" sz="2800" dirty="0" smtClean="0"/>
              <a:t>“This </a:t>
            </a:r>
            <a:r>
              <a:rPr lang="en-US" sz="2800" dirty="0"/>
              <a:t>is a vital journal to urology- We read this weekly as part of our journal club.  Please keep it if at all possible.  We don't know what we would do if it was made unavailable</a:t>
            </a:r>
            <a:r>
              <a:rPr lang="en-US" sz="2800" dirty="0" smtClean="0"/>
              <a:t>.”</a:t>
            </a:r>
          </a:p>
        </p:txBody>
      </p:sp>
    </p:spTree>
    <p:extLst>
      <p:ext uri="{BB962C8B-B14F-4D97-AF65-F5344CB8AC3E}">
        <p14:creationId xmlns:p14="http://schemas.microsoft.com/office/powerpoint/2010/main" val="9395538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Can Cancel!</a:t>
            </a:r>
            <a:endParaRPr lang="en-US" sz="4800" b="1" dirty="0"/>
          </a:p>
        </p:txBody>
      </p:sp>
      <p:sp>
        <p:nvSpPr>
          <p:cNvPr id="3" name="Content Placeholder 2"/>
          <p:cNvSpPr>
            <a:spLocks noGrp="1"/>
          </p:cNvSpPr>
          <p:nvPr>
            <p:ph idx="1"/>
          </p:nvPr>
        </p:nvSpPr>
        <p:spPr/>
        <p:txBody>
          <a:bodyPr>
            <a:normAutofit/>
          </a:bodyPr>
          <a:lstStyle/>
          <a:p>
            <a:pPr>
              <a:spcBef>
                <a:spcPts val="2400"/>
              </a:spcBef>
            </a:pPr>
            <a:r>
              <a:rPr lang="en-US" dirty="0" smtClean="0"/>
              <a:t>“Not </a:t>
            </a:r>
            <a:r>
              <a:rPr lang="en-US" dirty="0"/>
              <a:t>as important as ES&amp;T” </a:t>
            </a:r>
            <a:endParaRPr lang="en-US" dirty="0" smtClean="0"/>
          </a:p>
          <a:p>
            <a:pPr>
              <a:spcBef>
                <a:spcPts val="2400"/>
              </a:spcBef>
            </a:pPr>
            <a:r>
              <a:rPr lang="en-US" dirty="0" smtClean="0"/>
              <a:t>“Another </a:t>
            </a:r>
            <a:r>
              <a:rPr lang="en-US" dirty="0"/>
              <a:t>outrageously priced journal.  Maybe if enough universities follow UNC's lead, the journal publishers will be forced to rethink their business model.” </a:t>
            </a:r>
            <a:endParaRPr lang="en-US" dirty="0" smtClean="0"/>
          </a:p>
          <a:p>
            <a:pPr>
              <a:spcBef>
                <a:spcPts val="2400"/>
              </a:spcBef>
            </a:pPr>
            <a:r>
              <a:rPr lang="en-US" dirty="0"/>
              <a:t>“Not a major player in our </a:t>
            </a:r>
            <a:r>
              <a:rPr lang="en-US" dirty="0" smtClean="0"/>
              <a:t>field”</a:t>
            </a:r>
          </a:p>
          <a:p>
            <a:pPr>
              <a:spcBef>
                <a:spcPts val="2400"/>
              </a:spcBef>
            </a:pPr>
            <a:r>
              <a:rPr lang="en-US" dirty="0" smtClean="0"/>
              <a:t>“high cost” or similar (many titles)</a:t>
            </a:r>
          </a:p>
          <a:p>
            <a:endParaRPr lang="en-US" dirty="0" smtClean="0"/>
          </a:p>
          <a:p>
            <a:endParaRPr lang="en-US" dirty="0"/>
          </a:p>
        </p:txBody>
      </p:sp>
    </p:spTree>
    <p:extLst>
      <p:ext uri="{BB962C8B-B14F-4D97-AF65-F5344CB8AC3E}">
        <p14:creationId xmlns:p14="http://schemas.microsoft.com/office/powerpoint/2010/main" val="302982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Or,</a:t>
            </a:r>
            <a:br>
              <a:rPr lang="en-US" b="1" dirty="0" smtClean="0"/>
            </a:br>
            <a:r>
              <a:rPr lang="en-US" b="1" dirty="0" smtClean="0"/>
              <a:t> </a:t>
            </a:r>
            <a:r>
              <a:rPr lang="en-US" b="1" dirty="0"/>
              <a:t/>
            </a:r>
            <a:br>
              <a:rPr lang="en-US" b="1" dirty="0"/>
            </a:br>
            <a:r>
              <a:rPr lang="en-US" sz="4900" b="1" dirty="0"/>
              <a:t>How to Make Acquisitions Cuts </a:t>
            </a:r>
            <a:r>
              <a:rPr lang="en-US" sz="4900" b="1" dirty="0" smtClean="0"/>
              <a:t/>
            </a:r>
            <a:br>
              <a:rPr lang="en-US" sz="4900" b="1" dirty="0" smtClean="0"/>
            </a:br>
            <a:r>
              <a:rPr lang="en-US" sz="4900" b="1" dirty="0" smtClean="0"/>
              <a:t>and still </a:t>
            </a:r>
            <a:r>
              <a:rPr lang="en-US" sz="4900" b="1" dirty="0"/>
              <a:t>Keep Your Users </a:t>
            </a:r>
            <a:r>
              <a:rPr lang="en-US" sz="4900" b="1" dirty="0" smtClean="0"/>
              <a:t>Content… </a:t>
            </a:r>
            <a:br>
              <a:rPr lang="en-US" sz="4900" b="1" dirty="0" smtClean="0"/>
            </a:br>
            <a:r>
              <a:rPr lang="en-US" sz="4900" b="1" dirty="0" smtClean="0"/>
              <a:t>if not Happy</a:t>
            </a:r>
            <a:r>
              <a:rPr lang="en-US" sz="4900" b="1" dirty="0"/>
              <a:t/>
            </a:r>
            <a:br>
              <a:rPr lang="en-US" sz="4900" b="1" dirty="0"/>
            </a:br>
            <a:endParaRPr lang="en-US" sz="4900" b="1" dirty="0"/>
          </a:p>
        </p:txBody>
      </p:sp>
    </p:spTree>
    <p:extLst>
      <p:ext uri="{BB962C8B-B14F-4D97-AF65-F5344CB8AC3E}">
        <p14:creationId xmlns:p14="http://schemas.microsoft.com/office/powerpoint/2010/main" val="33980371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Comment Comparisons</a:t>
            </a:r>
            <a:endParaRPr lang="en-US" sz="4800" b="1"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b="1" dirty="0" smtClean="0"/>
              <a:t>An anonymous pharmacy journal</a:t>
            </a:r>
          </a:p>
          <a:p>
            <a:pPr lvl="1">
              <a:spcBef>
                <a:spcPts val="1200"/>
              </a:spcBef>
            </a:pPr>
            <a:r>
              <a:rPr lang="en-US" dirty="0" smtClean="0"/>
              <a:t>“this is </a:t>
            </a:r>
            <a:r>
              <a:rPr lang="en-US" dirty="0"/>
              <a:t>trashy pharma journal, can lose this </a:t>
            </a:r>
            <a:r>
              <a:rPr lang="en-US" dirty="0" smtClean="0"/>
              <a:t>one”</a:t>
            </a:r>
          </a:p>
          <a:p>
            <a:pPr lvl="1">
              <a:spcBef>
                <a:spcPts val="1200"/>
              </a:spcBef>
            </a:pPr>
            <a:r>
              <a:rPr lang="en-US" dirty="0" smtClean="0"/>
              <a:t>“Used </a:t>
            </a:r>
            <a:r>
              <a:rPr lang="en-US" dirty="0"/>
              <a:t>both for research and </a:t>
            </a:r>
            <a:r>
              <a:rPr lang="en-US" dirty="0" smtClean="0"/>
              <a:t>teaching”</a:t>
            </a:r>
          </a:p>
          <a:p>
            <a:pPr>
              <a:spcBef>
                <a:spcPts val="1800"/>
              </a:spcBef>
            </a:pPr>
            <a:r>
              <a:rPr lang="en-US" b="1" dirty="0" smtClean="0"/>
              <a:t>An anonymous veterinary journal</a:t>
            </a:r>
          </a:p>
          <a:p>
            <a:pPr lvl="1">
              <a:spcBef>
                <a:spcPts val="1200"/>
              </a:spcBef>
            </a:pPr>
            <a:r>
              <a:rPr lang="en-US" dirty="0"/>
              <a:t>“we have no vet school</a:t>
            </a:r>
            <a:r>
              <a:rPr lang="en-US" dirty="0" smtClean="0"/>
              <a:t>”</a:t>
            </a:r>
          </a:p>
          <a:p>
            <a:pPr lvl="1">
              <a:spcBef>
                <a:spcPts val="1200"/>
              </a:spcBef>
            </a:pPr>
            <a:r>
              <a:rPr lang="en-US" dirty="0" smtClean="0"/>
              <a:t>“</a:t>
            </a:r>
            <a:r>
              <a:rPr lang="en-US" dirty="0"/>
              <a:t>Important journal -- especially for those of us working at the interface of human and animal health, e.g., avian influenza. We published in this last year.” </a:t>
            </a:r>
            <a:endParaRPr lang="en-US" dirty="0" smtClean="0"/>
          </a:p>
          <a:p>
            <a:pPr marL="457200" lvl="1" indent="0">
              <a:buNone/>
            </a:pPr>
            <a:endParaRPr lang="en-US" dirty="0"/>
          </a:p>
          <a:p>
            <a:pPr lvl="1"/>
            <a:endParaRPr lang="en-US" dirty="0" smtClean="0"/>
          </a:p>
          <a:p>
            <a:pPr lvl="1"/>
            <a:endParaRPr lang="en-US" dirty="0"/>
          </a:p>
          <a:p>
            <a:endParaRPr lang="en-US" dirty="0"/>
          </a:p>
        </p:txBody>
      </p:sp>
    </p:spTree>
    <p:extLst>
      <p:ext uri="{BB962C8B-B14F-4D97-AF65-F5344CB8AC3E}">
        <p14:creationId xmlns:p14="http://schemas.microsoft.com/office/powerpoint/2010/main" val="18682493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Comment Comparisons</a:t>
            </a:r>
            <a:endParaRPr lang="en-US" sz="4800"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sz="3500" b="1" dirty="0" smtClean="0"/>
              <a:t>An anonymous physical medicine journal</a:t>
            </a:r>
          </a:p>
          <a:p>
            <a:pPr lvl="1">
              <a:spcBef>
                <a:spcPts val="1200"/>
              </a:spcBef>
            </a:pPr>
            <a:r>
              <a:rPr lang="en-US" sz="3000" dirty="0"/>
              <a:t>“important for OT students</a:t>
            </a:r>
            <a:r>
              <a:rPr lang="en-US" sz="3000" dirty="0" smtClean="0"/>
              <a:t>”</a:t>
            </a:r>
          </a:p>
          <a:p>
            <a:pPr lvl="1">
              <a:spcBef>
                <a:spcPts val="1200"/>
              </a:spcBef>
            </a:pPr>
            <a:r>
              <a:rPr lang="en-US" sz="3000" dirty="0"/>
              <a:t>“I'm not sure a $4000 journal dedicated to studying whether my office chair is bad for my back should survive the chopping block</a:t>
            </a:r>
            <a:r>
              <a:rPr lang="en-US" sz="3000" dirty="0" smtClean="0"/>
              <a:t>.”</a:t>
            </a:r>
          </a:p>
          <a:p>
            <a:pPr>
              <a:spcBef>
                <a:spcPts val="1800"/>
              </a:spcBef>
            </a:pPr>
            <a:r>
              <a:rPr lang="en-US" sz="3500" b="1" dirty="0" smtClean="0"/>
              <a:t>An anonymous public health journal</a:t>
            </a:r>
          </a:p>
          <a:p>
            <a:pPr lvl="1">
              <a:spcBef>
                <a:spcPts val="1200"/>
              </a:spcBef>
            </a:pPr>
            <a:r>
              <a:rPr lang="en-US" sz="3000" dirty="0"/>
              <a:t>“I've never heard of it</a:t>
            </a:r>
            <a:r>
              <a:rPr lang="en-US" sz="3000" dirty="0" smtClean="0"/>
              <a:t>...”</a:t>
            </a:r>
          </a:p>
          <a:p>
            <a:pPr lvl="1">
              <a:spcBef>
                <a:spcPts val="1200"/>
              </a:spcBef>
            </a:pPr>
            <a:r>
              <a:rPr lang="en-US" sz="3000" dirty="0"/>
              <a:t>“Gives a very valuable </a:t>
            </a:r>
            <a:r>
              <a:rPr lang="en-US" sz="3000" dirty="0" smtClean="0"/>
              <a:t>Canadian </a:t>
            </a:r>
            <a:r>
              <a:rPr lang="en-US" sz="3000" dirty="0"/>
              <a:t>and more international view of public health policy and health promotion that is valuable to American students</a:t>
            </a:r>
            <a:r>
              <a:rPr lang="en-US" sz="3000" dirty="0" smtClean="0"/>
              <a:t>.”</a:t>
            </a:r>
          </a:p>
          <a:p>
            <a:pPr lvl="1"/>
            <a:endParaRPr lang="en-US" dirty="0" smtClean="0"/>
          </a:p>
          <a:p>
            <a:endParaRPr lang="en-US" dirty="0"/>
          </a:p>
        </p:txBody>
      </p:sp>
    </p:spTree>
    <p:extLst>
      <p:ext uri="{BB962C8B-B14F-4D97-AF65-F5344CB8AC3E}">
        <p14:creationId xmlns:p14="http://schemas.microsoft.com/office/powerpoint/2010/main" val="8233747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Analysis Criteria</a:t>
            </a:r>
            <a:endParaRPr lang="en-US" sz="4800" b="1" dirty="0"/>
          </a:p>
        </p:txBody>
      </p:sp>
      <p:sp>
        <p:nvSpPr>
          <p:cNvPr id="3" name="Content Placeholder 2"/>
          <p:cNvSpPr>
            <a:spLocks noGrp="1"/>
          </p:cNvSpPr>
          <p:nvPr>
            <p:ph idx="1"/>
          </p:nvPr>
        </p:nvSpPr>
        <p:spPr/>
        <p:txBody>
          <a:bodyPr>
            <a:normAutofit lnSpcReduction="10000"/>
          </a:bodyPr>
          <a:lstStyle/>
          <a:p>
            <a:r>
              <a:rPr lang="en-US" sz="3600" b="1" dirty="0" smtClean="0"/>
              <a:t>Ratings</a:t>
            </a:r>
          </a:p>
          <a:p>
            <a:pPr lvl="1"/>
            <a:r>
              <a:rPr lang="en-US" sz="3200" dirty="0" smtClean="0"/>
              <a:t>Percentage positive, must keep, etc.</a:t>
            </a:r>
          </a:p>
          <a:p>
            <a:pPr>
              <a:spcBef>
                <a:spcPts val="2400"/>
              </a:spcBef>
            </a:pPr>
            <a:r>
              <a:rPr lang="en-US" sz="3600" b="1" dirty="0" smtClean="0"/>
              <a:t>Types of comments</a:t>
            </a:r>
          </a:p>
          <a:p>
            <a:pPr lvl="1"/>
            <a:r>
              <a:rPr lang="en-US" sz="3200" dirty="0" smtClean="0"/>
              <a:t>Count, apparent source, content, detailed description of how journal is used </a:t>
            </a:r>
          </a:p>
          <a:p>
            <a:pPr>
              <a:spcBef>
                <a:spcPts val="2400"/>
              </a:spcBef>
            </a:pPr>
            <a:r>
              <a:rPr lang="en-US" sz="3600" b="1" dirty="0" smtClean="0"/>
              <a:t>Other factors</a:t>
            </a:r>
          </a:p>
          <a:p>
            <a:pPr lvl="1"/>
            <a:r>
              <a:rPr lang="en-US" sz="3200" dirty="0" smtClean="0"/>
              <a:t>Audience size, subject area impact, etc.</a:t>
            </a:r>
          </a:p>
        </p:txBody>
      </p:sp>
    </p:spTree>
    <p:extLst>
      <p:ext uri="{BB962C8B-B14F-4D97-AF65-F5344CB8AC3E}">
        <p14:creationId xmlns:p14="http://schemas.microsoft.com/office/powerpoint/2010/main" val="2788267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Outcomes</a:t>
            </a:r>
            <a:endParaRPr lang="en-US" sz="4800" b="1" dirty="0"/>
          </a:p>
        </p:txBody>
      </p:sp>
      <p:sp>
        <p:nvSpPr>
          <p:cNvPr id="3" name="Content Placeholder 2"/>
          <p:cNvSpPr>
            <a:spLocks noGrp="1"/>
          </p:cNvSpPr>
          <p:nvPr>
            <p:ph idx="1"/>
          </p:nvPr>
        </p:nvSpPr>
        <p:spPr>
          <a:xfrm>
            <a:off x="457200" y="1447800"/>
            <a:ext cx="8229600" cy="4800600"/>
          </a:xfrm>
        </p:spPr>
        <p:txBody>
          <a:bodyPr/>
          <a:lstStyle/>
          <a:p>
            <a:pPr>
              <a:spcBef>
                <a:spcPts val="1200"/>
              </a:spcBef>
            </a:pPr>
            <a:r>
              <a:rPr lang="en-US" sz="3600" b="1" dirty="0" smtClean="0"/>
              <a:t>Journal decisions</a:t>
            </a:r>
          </a:p>
          <a:p>
            <a:pPr lvl="1">
              <a:spcBef>
                <a:spcPts val="1200"/>
              </a:spcBef>
            </a:pPr>
            <a:r>
              <a:rPr lang="en-US" sz="3200" dirty="0" smtClean="0"/>
              <a:t>Keep</a:t>
            </a:r>
          </a:p>
          <a:p>
            <a:pPr lvl="1">
              <a:spcBef>
                <a:spcPts val="1200"/>
              </a:spcBef>
            </a:pPr>
            <a:r>
              <a:rPr lang="en-US" sz="3200" dirty="0" smtClean="0"/>
              <a:t>Cancel</a:t>
            </a:r>
          </a:p>
          <a:p>
            <a:pPr lvl="1">
              <a:spcBef>
                <a:spcPts val="1200"/>
              </a:spcBef>
            </a:pPr>
            <a:r>
              <a:rPr lang="en-US" sz="3200" dirty="0" smtClean="0"/>
              <a:t>“Tier 2”</a:t>
            </a:r>
          </a:p>
          <a:p>
            <a:pPr marL="342900" lvl="1" indent="-342900">
              <a:buFont typeface="Arial" pitchFamily="34" charset="0"/>
              <a:buChar char="•"/>
            </a:pPr>
            <a:r>
              <a:rPr lang="en-US" sz="3600" b="1" dirty="0" smtClean="0"/>
              <a:t>Total acquisitions budget cut by </a:t>
            </a:r>
            <a:r>
              <a:rPr lang="en-US" sz="3600" b="1" dirty="0"/>
              <a:t>$</a:t>
            </a:r>
            <a:r>
              <a:rPr lang="en-US" sz="3600" b="1" dirty="0" smtClean="0"/>
              <a:t>330 K </a:t>
            </a:r>
          </a:p>
          <a:p>
            <a:pPr marL="742950" lvl="2" indent="-342900">
              <a:spcBef>
                <a:spcPts val="1200"/>
              </a:spcBef>
            </a:pPr>
            <a:r>
              <a:rPr lang="en-US" sz="3200" dirty="0" smtClean="0"/>
              <a:t>$305 K from journal review Year 1!</a:t>
            </a:r>
          </a:p>
          <a:p>
            <a:pPr marL="742950" lvl="2" indent="-342900">
              <a:spcBef>
                <a:spcPts val="1200"/>
              </a:spcBef>
            </a:pPr>
            <a:r>
              <a:rPr lang="en-US" sz="3200" dirty="0" smtClean="0"/>
              <a:t>$25 K from other efforts</a:t>
            </a:r>
          </a:p>
        </p:txBody>
      </p:sp>
    </p:spTree>
    <p:extLst>
      <p:ext uri="{BB962C8B-B14F-4D97-AF65-F5344CB8AC3E}">
        <p14:creationId xmlns:p14="http://schemas.microsoft.com/office/powerpoint/2010/main" val="31694245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Outcomes</a:t>
            </a:r>
            <a:endParaRPr lang="en-US" sz="4800" b="1" dirty="0"/>
          </a:p>
        </p:txBody>
      </p:sp>
      <p:sp>
        <p:nvSpPr>
          <p:cNvPr id="3" name="Content Placeholder 2"/>
          <p:cNvSpPr>
            <a:spLocks noGrp="1"/>
          </p:cNvSpPr>
          <p:nvPr>
            <p:ph idx="1"/>
          </p:nvPr>
        </p:nvSpPr>
        <p:spPr>
          <a:xfrm>
            <a:off x="457200" y="1447800"/>
            <a:ext cx="8229600" cy="4876800"/>
          </a:xfrm>
        </p:spPr>
        <p:txBody>
          <a:bodyPr>
            <a:normAutofit/>
          </a:bodyPr>
          <a:lstStyle/>
          <a:p>
            <a:pPr>
              <a:spcBef>
                <a:spcPts val="1800"/>
              </a:spcBef>
            </a:pPr>
            <a:r>
              <a:rPr lang="en-US" sz="3600" dirty="0" smtClean="0"/>
              <a:t>Creation of Journal Review </a:t>
            </a:r>
            <a:r>
              <a:rPr lang="en-US" sz="3600" dirty="0"/>
              <a:t>model </a:t>
            </a:r>
            <a:endParaRPr lang="en-US" sz="3600" dirty="0" smtClean="0"/>
          </a:p>
          <a:p>
            <a:pPr>
              <a:spcBef>
                <a:spcPts val="1800"/>
              </a:spcBef>
            </a:pPr>
            <a:r>
              <a:rPr lang="en-US" sz="3600" dirty="0" smtClean="0"/>
              <a:t>Great engagement from </a:t>
            </a:r>
            <a:r>
              <a:rPr lang="en-US" sz="3600" dirty="0"/>
              <a:t>user </a:t>
            </a:r>
            <a:r>
              <a:rPr lang="en-US" sz="3600" dirty="0" smtClean="0"/>
              <a:t>community</a:t>
            </a:r>
          </a:p>
          <a:p>
            <a:pPr>
              <a:spcBef>
                <a:spcPts val="1800"/>
              </a:spcBef>
            </a:pPr>
            <a:r>
              <a:rPr lang="en-US" sz="3600" dirty="0" smtClean="0"/>
              <a:t>Refinement of collection to better serve library community</a:t>
            </a:r>
          </a:p>
          <a:p>
            <a:pPr marL="742950" lvl="2" indent="-342900">
              <a:spcBef>
                <a:spcPts val="1800"/>
              </a:spcBef>
            </a:pPr>
            <a:r>
              <a:rPr lang="en-US" sz="2800" dirty="0"/>
              <a:t>Only </a:t>
            </a:r>
            <a:r>
              <a:rPr lang="en-US" sz="2800" dirty="0" smtClean="0"/>
              <a:t>one </a:t>
            </a:r>
            <a:r>
              <a:rPr lang="en-US" sz="2800" dirty="0"/>
              <a:t>requested reinstatement! </a:t>
            </a:r>
          </a:p>
          <a:p>
            <a:pPr>
              <a:spcBef>
                <a:spcPts val="1800"/>
              </a:spcBef>
            </a:pPr>
            <a:r>
              <a:rPr lang="en-US" sz="3600" dirty="0" smtClean="0"/>
              <a:t>Confirmation of library as good steward of University &amp; State resources</a:t>
            </a:r>
            <a:endParaRPr lang="en-US" sz="3600" dirty="0"/>
          </a:p>
        </p:txBody>
      </p:sp>
    </p:spTree>
    <p:extLst>
      <p:ext uri="{BB962C8B-B14F-4D97-AF65-F5344CB8AC3E}">
        <p14:creationId xmlns:p14="http://schemas.microsoft.com/office/powerpoint/2010/main" val="7383291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Community Follow-up</a:t>
            </a:r>
            <a:endParaRPr lang="en-US" sz="4800" b="1" dirty="0"/>
          </a:p>
        </p:txBody>
      </p:sp>
      <p:sp>
        <p:nvSpPr>
          <p:cNvPr id="3" name="Content Placeholder 2"/>
          <p:cNvSpPr>
            <a:spLocks noGrp="1"/>
          </p:cNvSpPr>
          <p:nvPr>
            <p:ph idx="1"/>
          </p:nvPr>
        </p:nvSpPr>
        <p:spPr/>
        <p:txBody>
          <a:bodyPr>
            <a:normAutofit/>
          </a:bodyPr>
          <a:lstStyle/>
          <a:p>
            <a:r>
              <a:rPr lang="en-US" sz="3600" dirty="0" smtClean="0"/>
              <a:t>Announce &amp; post the results</a:t>
            </a:r>
          </a:p>
          <a:p>
            <a:pPr lvl="1"/>
            <a:r>
              <a:rPr lang="en-US" dirty="0"/>
              <a:t>Make sure they can find the results </a:t>
            </a:r>
            <a:r>
              <a:rPr lang="en-US" dirty="0" smtClean="0"/>
              <a:t>long-term</a:t>
            </a:r>
          </a:p>
          <a:p>
            <a:pPr>
              <a:spcBef>
                <a:spcPts val="1800"/>
              </a:spcBef>
            </a:pPr>
            <a:r>
              <a:rPr lang="en-US" sz="3600" dirty="0" smtClean="0"/>
              <a:t>Thank the responders!</a:t>
            </a:r>
          </a:p>
          <a:p>
            <a:pPr>
              <a:spcBef>
                <a:spcPts val="1800"/>
              </a:spcBef>
            </a:pPr>
            <a:r>
              <a:rPr lang="en-US" sz="3600" dirty="0" smtClean="0"/>
              <a:t>Give them a clear path to appeal</a:t>
            </a:r>
          </a:p>
          <a:p>
            <a:pPr>
              <a:spcBef>
                <a:spcPts val="1800"/>
              </a:spcBef>
            </a:pPr>
            <a:r>
              <a:rPr lang="en-US" sz="3600" dirty="0" smtClean="0"/>
              <a:t>Make sure they know where to find articles from cancelled journals</a:t>
            </a:r>
            <a:endParaRPr lang="en-US" sz="3600" dirty="0"/>
          </a:p>
        </p:txBody>
      </p:sp>
    </p:spTree>
    <p:extLst>
      <p:ext uri="{BB962C8B-B14F-4D97-AF65-F5344CB8AC3E}">
        <p14:creationId xmlns:p14="http://schemas.microsoft.com/office/powerpoint/2010/main" val="9996242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4800" b="1" dirty="0" smtClean="0"/>
              <a:t>déjà vu</a:t>
            </a:r>
            <a:endParaRPr lang="en-US" sz="4800" b="1" dirty="0"/>
          </a:p>
        </p:txBody>
      </p:sp>
      <p:sp>
        <p:nvSpPr>
          <p:cNvPr id="3" name="Content Placeholder 2"/>
          <p:cNvSpPr>
            <a:spLocks noGrp="1"/>
          </p:cNvSpPr>
          <p:nvPr>
            <p:ph idx="1"/>
          </p:nvPr>
        </p:nvSpPr>
        <p:spPr>
          <a:xfrm>
            <a:off x="457200" y="1447800"/>
            <a:ext cx="8229600" cy="4953000"/>
          </a:xfrm>
        </p:spPr>
        <p:txBody>
          <a:bodyPr>
            <a:normAutofit lnSpcReduction="10000"/>
          </a:bodyPr>
          <a:lstStyle/>
          <a:p>
            <a:r>
              <a:rPr lang="en-US" sz="3600" b="1" dirty="0" smtClean="0"/>
              <a:t>Year Two &amp; Year Three adjustments</a:t>
            </a:r>
          </a:p>
          <a:p>
            <a:pPr lvl="1">
              <a:spcBef>
                <a:spcPts val="1200"/>
              </a:spcBef>
            </a:pPr>
            <a:r>
              <a:rPr lang="en-US" sz="3200" dirty="0" smtClean="0"/>
              <a:t>Lower usage thresholds</a:t>
            </a:r>
          </a:p>
          <a:p>
            <a:pPr lvl="1">
              <a:spcBef>
                <a:spcPts val="1200"/>
              </a:spcBef>
            </a:pPr>
            <a:r>
              <a:rPr lang="en-US" sz="3200" dirty="0" smtClean="0"/>
              <a:t>Smaller review lists</a:t>
            </a:r>
          </a:p>
          <a:p>
            <a:pPr lvl="1">
              <a:spcBef>
                <a:spcPts val="1200"/>
              </a:spcBef>
            </a:pPr>
            <a:r>
              <a:rPr lang="en-US" sz="3200" dirty="0" smtClean="0"/>
              <a:t>Different publishers &amp; formats under review  </a:t>
            </a:r>
            <a:endParaRPr lang="en-US" sz="3200" dirty="0"/>
          </a:p>
          <a:p>
            <a:pPr lvl="1">
              <a:spcBef>
                <a:spcPts val="1200"/>
              </a:spcBef>
            </a:pPr>
            <a:r>
              <a:rPr lang="en-US" sz="3200" dirty="0" smtClean="0"/>
              <a:t>Additional data considered:</a:t>
            </a:r>
            <a:endParaRPr lang="en-US" sz="3200" dirty="0"/>
          </a:p>
          <a:p>
            <a:pPr lvl="2">
              <a:spcBef>
                <a:spcPts val="1200"/>
              </a:spcBef>
            </a:pPr>
            <a:r>
              <a:rPr lang="en-US" sz="2800" dirty="0" smtClean="0"/>
              <a:t>Embargoed alternative access</a:t>
            </a:r>
          </a:p>
          <a:p>
            <a:pPr lvl="2"/>
            <a:r>
              <a:rPr lang="en-US" sz="2800" dirty="0" smtClean="0"/>
              <a:t>Interlibrary loan activity</a:t>
            </a:r>
          </a:p>
          <a:p>
            <a:pPr>
              <a:spcBef>
                <a:spcPts val="1800"/>
              </a:spcBef>
            </a:pPr>
            <a:r>
              <a:rPr lang="en-US" sz="3600" b="1" dirty="0" smtClean="0"/>
              <a:t>(In particular) Continued engagement</a:t>
            </a:r>
            <a:r>
              <a:rPr lang="en-US" sz="3600" b="1" dirty="0"/>
              <a:t>!</a:t>
            </a:r>
            <a:endParaRPr lang="en-US" sz="3600" b="1" dirty="0" smtClean="0"/>
          </a:p>
        </p:txBody>
      </p:sp>
    </p:spTree>
    <p:extLst>
      <p:ext uri="{BB962C8B-B14F-4D97-AF65-F5344CB8AC3E}">
        <p14:creationId xmlns:p14="http://schemas.microsoft.com/office/powerpoint/2010/main" val="23501072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Expanded Publicity</a:t>
            </a:r>
            <a:endParaRPr lang="en-US" sz="4800" b="1" dirty="0"/>
          </a:p>
        </p:txBody>
      </p:sp>
      <p:sp>
        <p:nvSpPr>
          <p:cNvPr id="3" name="Content Placeholder 2"/>
          <p:cNvSpPr>
            <a:spLocks noGrp="1"/>
          </p:cNvSpPr>
          <p:nvPr>
            <p:ph idx="1"/>
          </p:nvPr>
        </p:nvSpPr>
        <p:spPr>
          <a:xfrm>
            <a:off x="457200" y="1524000"/>
            <a:ext cx="8229600" cy="4953000"/>
          </a:xfrm>
        </p:spPr>
        <p:txBody>
          <a:bodyPr>
            <a:normAutofit lnSpcReduction="10000"/>
          </a:bodyPr>
          <a:lstStyle/>
          <a:p>
            <a:r>
              <a:rPr lang="en-US" sz="3600" dirty="0" smtClean="0"/>
              <a:t>Increased web presence</a:t>
            </a:r>
          </a:p>
          <a:p>
            <a:pPr lvl="1">
              <a:spcBef>
                <a:spcPts val="1200"/>
              </a:spcBef>
            </a:pPr>
            <a:r>
              <a:rPr lang="en-US" dirty="0" smtClean="0"/>
              <a:t>Library homepage image and links</a:t>
            </a:r>
          </a:p>
          <a:p>
            <a:pPr lvl="1">
              <a:spcBef>
                <a:spcPts val="1200"/>
              </a:spcBef>
            </a:pPr>
            <a:r>
              <a:rPr lang="en-US" dirty="0" smtClean="0"/>
              <a:t>Facebook &amp; Twitter announcements</a:t>
            </a:r>
          </a:p>
          <a:p>
            <a:pPr lvl="1">
              <a:spcBef>
                <a:spcPts val="1200"/>
              </a:spcBef>
            </a:pPr>
            <a:r>
              <a:rPr lang="en-US" dirty="0" smtClean="0"/>
              <a:t>Links on all library subject Libguides, etc.</a:t>
            </a:r>
          </a:p>
          <a:p>
            <a:pPr>
              <a:spcBef>
                <a:spcPts val="1800"/>
              </a:spcBef>
            </a:pPr>
            <a:r>
              <a:rPr lang="en-US" sz="3600" dirty="0"/>
              <a:t>Individual notes &amp; signage for each journal under review</a:t>
            </a:r>
          </a:p>
          <a:p>
            <a:pPr>
              <a:spcBef>
                <a:spcPts val="1800"/>
              </a:spcBef>
            </a:pPr>
            <a:r>
              <a:rPr lang="en-US" sz="3600" dirty="0"/>
              <a:t>Lobby exhibit</a:t>
            </a:r>
          </a:p>
          <a:p>
            <a:pPr>
              <a:spcBef>
                <a:spcPts val="1800"/>
              </a:spcBef>
            </a:pPr>
            <a:r>
              <a:rPr lang="en-US" sz="3600" dirty="0" smtClean="0"/>
              <a:t>Newspaper </a:t>
            </a:r>
            <a:r>
              <a:rPr lang="en-US" sz="3600" dirty="0"/>
              <a:t>article</a:t>
            </a:r>
          </a:p>
          <a:p>
            <a:pPr marL="0" indent="0">
              <a:buNone/>
            </a:pPr>
            <a:endParaRPr lang="en-US" dirty="0"/>
          </a:p>
        </p:txBody>
      </p:sp>
    </p:spTree>
    <p:extLst>
      <p:ext uri="{BB962C8B-B14F-4D97-AF65-F5344CB8AC3E}">
        <p14:creationId xmlns:p14="http://schemas.microsoft.com/office/powerpoint/2010/main" val="5339346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Questions?</a:t>
            </a:r>
            <a:endParaRPr lang="en-US" sz="4800" b="1" dirty="0"/>
          </a:p>
        </p:txBody>
      </p:sp>
      <p:sp>
        <p:nvSpPr>
          <p:cNvPr id="3" name="Content Placeholder 2"/>
          <p:cNvSpPr>
            <a:spLocks noGrp="1"/>
          </p:cNvSpPr>
          <p:nvPr>
            <p:ph idx="1"/>
          </p:nvPr>
        </p:nvSpPr>
        <p:spPr/>
        <p:txBody>
          <a:bodyPr>
            <a:normAutofit/>
          </a:bodyPr>
          <a:lstStyle/>
          <a:p>
            <a:r>
              <a:rPr lang="en-US" sz="3600" dirty="0" smtClean="0"/>
              <a:t>Any questions?</a:t>
            </a:r>
          </a:p>
          <a:p>
            <a:r>
              <a:rPr lang="en-US" sz="3600" dirty="0" smtClean="0"/>
              <a:t>Please share your experiences!</a:t>
            </a:r>
            <a:endParaRPr lang="en-US" sz="3600" dirty="0"/>
          </a:p>
        </p:txBody>
      </p:sp>
      <p:sp>
        <p:nvSpPr>
          <p:cNvPr id="5" name="TextBox 4"/>
          <p:cNvSpPr txBox="1"/>
          <p:nvPr/>
        </p:nvSpPr>
        <p:spPr>
          <a:xfrm>
            <a:off x="381000" y="3200400"/>
            <a:ext cx="8001000" cy="3323987"/>
          </a:xfrm>
          <a:prstGeom prst="rect">
            <a:avLst/>
          </a:prstGeom>
          <a:noFill/>
        </p:spPr>
        <p:txBody>
          <a:bodyPr wrap="square" rtlCol="0">
            <a:spAutoFit/>
          </a:bodyPr>
          <a:lstStyle/>
          <a:p>
            <a:r>
              <a:rPr lang="en-US" sz="2400" dirty="0" smtClean="0"/>
              <a:t>Christie Degener, Head of Resources Management Services</a:t>
            </a:r>
          </a:p>
          <a:p>
            <a:r>
              <a:rPr lang="en-US" u="sng" dirty="0" smtClean="0">
                <a:solidFill>
                  <a:schemeClr val="bg2">
                    <a:lumMod val="50000"/>
                  </a:schemeClr>
                </a:solidFill>
                <a:hlinkClick r:id="rId3"/>
              </a:rPr>
              <a:t>christie_degener@unc.edu</a:t>
            </a:r>
            <a:r>
              <a:rPr lang="en-US" dirty="0" smtClean="0">
                <a:solidFill>
                  <a:schemeClr val="bg2">
                    <a:lumMod val="50000"/>
                  </a:schemeClr>
                </a:solidFill>
              </a:rPr>
              <a:t> </a:t>
            </a:r>
          </a:p>
          <a:p>
            <a:endParaRPr lang="en-US" dirty="0" smtClean="0"/>
          </a:p>
          <a:p>
            <a:r>
              <a:rPr lang="en-US" sz="2400" dirty="0" smtClean="0"/>
              <a:t>Susan Swogger, Collections Development Librarian</a:t>
            </a:r>
          </a:p>
          <a:p>
            <a:r>
              <a:rPr lang="en-US" dirty="0" smtClean="0">
                <a:hlinkClick r:id="rId4"/>
              </a:rPr>
              <a:t>sswogger@email.unc.edu</a:t>
            </a:r>
            <a:endParaRPr lang="en-US" dirty="0" smtClean="0"/>
          </a:p>
          <a:p>
            <a:endParaRPr lang="en-US" dirty="0" smtClean="0"/>
          </a:p>
          <a:p>
            <a:r>
              <a:rPr lang="en-US" sz="2400" dirty="0" smtClean="0"/>
              <a:t>Mike London, Applications Analyst</a:t>
            </a:r>
          </a:p>
          <a:p>
            <a:r>
              <a:rPr lang="en-US" dirty="0" smtClean="0">
                <a:hlinkClick r:id="rId5"/>
              </a:rPr>
              <a:t>mikey@email.unc.edu</a:t>
            </a:r>
            <a:endParaRPr lang="en-US" dirty="0" smtClean="0"/>
          </a:p>
          <a:p>
            <a:endParaRPr lang="en-US" sz="2400" dirty="0" smtClean="0"/>
          </a:p>
          <a:p>
            <a:endParaRPr lang="en-US" dirty="0"/>
          </a:p>
        </p:txBody>
      </p:sp>
    </p:spTree>
    <p:extLst>
      <p:ext uri="{BB962C8B-B14F-4D97-AF65-F5344CB8AC3E}">
        <p14:creationId xmlns:p14="http://schemas.microsoft.com/office/powerpoint/2010/main" val="2009009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800" b="1" dirty="0" smtClean="0"/>
              <a:t>Background</a:t>
            </a:r>
            <a:endParaRPr lang="en-US" sz="4800" b="1" dirty="0"/>
          </a:p>
        </p:txBody>
      </p:sp>
      <p:sp>
        <p:nvSpPr>
          <p:cNvPr id="3" name="Content Placeholder 2"/>
          <p:cNvSpPr>
            <a:spLocks noGrp="1"/>
          </p:cNvSpPr>
          <p:nvPr>
            <p:ph idx="1"/>
          </p:nvPr>
        </p:nvSpPr>
        <p:spPr>
          <a:xfrm>
            <a:off x="457200" y="1371600"/>
            <a:ext cx="8229600" cy="4754563"/>
          </a:xfrm>
        </p:spPr>
        <p:txBody>
          <a:bodyPr>
            <a:normAutofit/>
          </a:bodyPr>
          <a:lstStyle/>
          <a:p>
            <a:pPr marL="0" indent="0">
              <a:buNone/>
            </a:pPr>
            <a:r>
              <a:rPr lang="en-US" sz="3600" dirty="0" smtClean="0"/>
              <a:t>The UNC Health Sciences Library’s </a:t>
            </a:r>
          </a:p>
          <a:p>
            <a:pPr marL="0" indent="0">
              <a:buNone/>
            </a:pPr>
            <a:r>
              <a:rPr lang="en-US" sz="3600" b="1" dirty="0" smtClean="0"/>
              <a:t>on-campus</a:t>
            </a:r>
            <a:r>
              <a:rPr lang="en-US" sz="3600" dirty="0" smtClean="0"/>
              <a:t> user community includes: </a:t>
            </a:r>
          </a:p>
          <a:p>
            <a:pPr lvl="1">
              <a:spcBef>
                <a:spcPts val="1800"/>
              </a:spcBef>
            </a:pPr>
            <a:r>
              <a:rPr lang="en-US" sz="3600" b="1" dirty="0" smtClean="0"/>
              <a:t>Five Professional Schools</a:t>
            </a:r>
          </a:p>
          <a:p>
            <a:pPr lvl="2"/>
            <a:r>
              <a:rPr lang="en-US" sz="3200" dirty="0" smtClean="0"/>
              <a:t>Medicine, Nursing, Dentistry, Public Health, &amp; Pharmacy</a:t>
            </a:r>
          </a:p>
          <a:p>
            <a:pPr lvl="1"/>
            <a:r>
              <a:rPr lang="en-US" sz="3600" b="1" dirty="0" smtClean="0"/>
              <a:t>UNC Hospitals</a:t>
            </a:r>
          </a:p>
          <a:p>
            <a:pPr lvl="1"/>
            <a:r>
              <a:rPr lang="en-US" sz="3600" b="1" dirty="0" smtClean="0"/>
              <a:t>UNC Chapel </a:t>
            </a:r>
            <a:r>
              <a:rPr lang="en-US" sz="3600" b="1" dirty="0"/>
              <a:t>Hill </a:t>
            </a:r>
            <a:endParaRPr lang="en-US" sz="3600" b="1" dirty="0" smtClean="0"/>
          </a:p>
        </p:txBody>
      </p:sp>
    </p:spTree>
    <p:extLst>
      <p:ext uri="{BB962C8B-B14F-4D97-AF65-F5344CB8AC3E}">
        <p14:creationId xmlns:p14="http://schemas.microsoft.com/office/powerpoint/2010/main" val="3158076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Off-Campus Community</a:t>
            </a:r>
            <a:endParaRPr lang="en-US" sz="4800" b="1" dirty="0"/>
          </a:p>
        </p:txBody>
      </p:sp>
      <p:sp>
        <p:nvSpPr>
          <p:cNvPr id="3" name="Content Placeholder 2"/>
          <p:cNvSpPr>
            <a:spLocks noGrp="1"/>
          </p:cNvSpPr>
          <p:nvPr>
            <p:ph idx="1"/>
          </p:nvPr>
        </p:nvSpPr>
        <p:spPr/>
        <p:txBody>
          <a:bodyPr>
            <a:normAutofit/>
          </a:bodyPr>
          <a:lstStyle/>
          <a:p>
            <a:pPr lvl="1">
              <a:spcBef>
                <a:spcPts val="1800"/>
              </a:spcBef>
            </a:pPr>
            <a:r>
              <a:rPr lang="en-US" sz="3600" dirty="0" smtClean="0"/>
              <a:t>UNC Chapel Hill remote users </a:t>
            </a:r>
          </a:p>
          <a:p>
            <a:pPr lvl="1">
              <a:spcBef>
                <a:spcPts val="1800"/>
              </a:spcBef>
            </a:pPr>
            <a:r>
              <a:rPr lang="en-US" sz="3600" dirty="0" smtClean="0"/>
              <a:t>Area </a:t>
            </a:r>
            <a:r>
              <a:rPr lang="en-US" sz="3600" dirty="0"/>
              <a:t>Health Education Centers (AHEC</a:t>
            </a:r>
            <a:r>
              <a:rPr lang="en-US" sz="3600" dirty="0" smtClean="0"/>
              <a:t>)</a:t>
            </a:r>
          </a:p>
          <a:p>
            <a:pPr lvl="1">
              <a:spcBef>
                <a:spcPts val="1800"/>
              </a:spcBef>
            </a:pPr>
            <a:r>
              <a:rPr lang="en-US" sz="3600" dirty="0" smtClean="0"/>
              <a:t>North </a:t>
            </a:r>
            <a:r>
              <a:rPr lang="en-US" sz="3600" dirty="0"/>
              <a:t>Carolina health professionals and </a:t>
            </a:r>
            <a:r>
              <a:rPr lang="en-US" sz="3600" dirty="0" smtClean="0"/>
              <a:t>researchers </a:t>
            </a:r>
          </a:p>
          <a:p>
            <a:pPr lvl="1">
              <a:spcBef>
                <a:spcPts val="1800"/>
              </a:spcBef>
            </a:pPr>
            <a:r>
              <a:rPr lang="en-US" sz="3600" dirty="0" smtClean="0"/>
              <a:t>North Carolina as a whole</a:t>
            </a:r>
          </a:p>
          <a:p>
            <a:endParaRPr lang="en-US" dirty="0"/>
          </a:p>
        </p:txBody>
      </p:sp>
    </p:spTree>
    <p:extLst>
      <p:ext uri="{BB962C8B-B14F-4D97-AF65-F5344CB8AC3E}">
        <p14:creationId xmlns:p14="http://schemas.microsoft.com/office/powerpoint/2010/main" val="3766578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37054"/>
            <a:ext cx="8229600" cy="1143000"/>
          </a:xfrm>
        </p:spPr>
        <p:txBody>
          <a:bodyPr>
            <a:noAutofit/>
          </a:bodyPr>
          <a:lstStyle/>
          <a:p>
            <a:r>
              <a:rPr lang="en-US" sz="9600" b="1" dirty="0" smtClean="0"/>
              <a:t>CUT</a:t>
            </a:r>
            <a:endParaRPr lang="en-US" sz="9600" b="1" dirty="0"/>
          </a:p>
        </p:txBody>
      </p:sp>
      <p:sp>
        <p:nvSpPr>
          <p:cNvPr id="4" name="TextBox 3"/>
          <p:cNvSpPr txBox="1"/>
          <p:nvPr/>
        </p:nvSpPr>
        <p:spPr>
          <a:xfrm>
            <a:off x="990600" y="2057400"/>
            <a:ext cx="7315200" cy="2215991"/>
          </a:xfrm>
          <a:prstGeom prst="rect">
            <a:avLst/>
          </a:prstGeom>
          <a:noFill/>
        </p:spPr>
        <p:txBody>
          <a:bodyPr wrap="square" rtlCol="0">
            <a:spAutoFit/>
          </a:bodyPr>
          <a:lstStyle/>
          <a:p>
            <a:pPr algn="ctr"/>
            <a:endParaRPr lang="en-US" dirty="0"/>
          </a:p>
          <a:p>
            <a:pPr marL="285750" indent="-285750" algn="ctr">
              <a:buFont typeface="Arial" pitchFamily="34" charset="0"/>
              <a:buChar char="•"/>
            </a:pPr>
            <a:r>
              <a:rPr lang="en-US" sz="2400" dirty="0" smtClean="0"/>
              <a:t>Operating Costs</a:t>
            </a:r>
          </a:p>
          <a:p>
            <a:pPr marL="285750" indent="-285750" algn="ctr">
              <a:buFont typeface="Arial" pitchFamily="34" charset="0"/>
              <a:buChar char="•"/>
            </a:pPr>
            <a:r>
              <a:rPr lang="en-US" sz="2400" dirty="0" smtClean="0"/>
              <a:t>Staffing</a:t>
            </a:r>
          </a:p>
          <a:p>
            <a:pPr marL="285750" indent="-285750" algn="ctr">
              <a:buFont typeface="Arial" pitchFamily="34" charset="0"/>
              <a:buChar char="•"/>
            </a:pPr>
            <a:r>
              <a:rPr lang="en-US" sz="2400" dirty="0" smtClean="0"/>
              <a:t>Books &amp; Databases</a:t>
            </a:r>
          </a:p>
          <a:p>
            <a:pPr marL="285750" indent="-285750" algn="ctr">
              <a:buFont typeface="Arial" pitchFamily="34" charset="0"/>
              <a:buChar char="•"/>
            </a:pPr>
            <a:r>
              <a:rPr lang="en-US" sz="2400" dirty="0" smtClean="0"/>
              <a:t>Building Hours</a:t>
            </a:r>
          </a:p>
          <a:p>
            <a:pPr marL="285750" indent="-285750" algn="ctr">
              <a:buFont typeface="Arial" pitchFamily="34" charset="0"/>
              <a:buChar char="•"/>
            </a:pPr>
            <a:r>
              <a:rPr lang="en-US" sz="2400" dirty="0" smtClean="0"/>
              <a:t>Technology Costs</a:t>
            </a:r>
            <a:endParaRPr lang="en-US" sz="2400" dirty="0"/>
          </a:p>
        </p:txBody>
      </p:sp>
      <p:sp>
        <p:nvSpPr>
          <p:cNvPr id="3" name="Content Placeholder 2"/>
          <p:cNvSpPr>
            <a:spLocks noGrp="1"/>
          </p:cNvSpPr>
          <p:nvPr>
            <p:ph idx="1"/>
          </p:nvPr>
        </p:nvSpPr>
        <p:spPr>
          <a:xfrm>
            <a:off x="381000" y="2514600"/>
            <a:ext cx="8534400" cy="2743200"/>
          </a:xfrm>
        </p:spPr>
        <p:txBody>
          <a:bodyPr>
            <a:noAutofit/>
          </a:bodyPr>
          <a:lstStyle/>
          <a:p>
            <a:pPr marL="514350" lvl="1" indent="0" algn="ctr">
              <a:buNone/>
            </a:pPr>
            <a:r>
              <a:rPr lang="en-US" sz="9600" b="1" spc="-150" dirty="0" smtClean="0">
                <a:ln w="12700">
                  <a:solidFill>
                    <a:schemeClr val="tx1"/>
                  </a:solidFill>
                </a:ln>
                <a:solidFill>
                  <a:srgbClr val="C00000"/>
                </a:solidFill>
                <a:effectLst>
                  <a:glow rad="228600">
                    <a:schemeClr val="accent2">
                      <a:satMod val="175000"/>
                      <a:alpha val="40000"/>
                    </a:schemeClr>
                  </a:glow>
                </a:effectLst>
              </a:rPr>
              <a:t>JOURNAL SUBSCRIPTIONS</a:t>
            </a:r>
            <a:endParaRPr lang="en-US" sz="9600" b="1" spc="-150" dirty="0">
              <a:ln w="12700">
                <a:solidFill>
                  <a:schemeClr val="tx1"/>
                </a:solidFill>
              </a:ln>
              <a:solidFill>
                <a:srgbClr val="C00000"/>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130747422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Journal Review Models</a:t>
            </a:r>
            <a:endParaRPr lang="en-US" sz="4800" b="1" dirty="0"/>
          </a:p>
        </p:txBody>
      </p:sp>
      <p:sp>
        <p:nvSpPr>
          <p:cNvPr id="3" name="Content Placeholder 2"/>
          <p:cNvSpPr>
            <a:spLocks noGrp="1"/>
          </p:cNvSpPr>
          <p:nvPr>
            <p:ph idx="1"/>
          </p:nvPr>
        </p:nvSpPr>
        <p:spPr>
          <a:xfrm>
            <a:off x="457200" y="1524000"/>
            <a:ext cx="8229600" cy="4754563"/>
          </a:xfrm>
        </p:spPr>
        <p:txBody>
          <a:bodyPr>
            <a:normAutofit/>
          </a:bodyPr>
          <a:lstStyle/>
          <a:p>
            <a:r>
              <a:rPr lang="en-US" sz="3600" b="1" dirty="0" smtClean="0"/>
              <a:t>Past Models</a:t>
            </a:r>
          </a:p>
          <a:p>
            <a:pPr lvl="1"/>
            <a:r>
              <a:rPr lang="en-US" dirty="0" smtClean="0"/>
              <a:t>Long, long ago - collected handwritten comments</a:t>
            </a:r>
          </a:p>
          <a:p>
            <a:pPr lvl="1"/>
            <a:r>
              <a:rPr lang="en-US" dirty="0" smtClean="0"/>
              <a:t>More recently - posted list </a:t>
            </a:r>
            <a:r>
              <a:rPr lang="en-US" dirty="0"/>
              <a:t>with email </a:t>
            </a:r>
            <a:r>
              <a:rPr lang="en-US" dirty="0" smtClean="0"/>
              <a:t>links</a:t>
            </a:r>
          </a:p>
          <a:p>
            <a:pPr>
              <a:spcBef>
                <a:spcPts val="1800"/>
              </a:spcBef>
            </a:pPr>
            <a:r>
              <a:rPr lang="en-US" sz="3600" b="1" dirty="0" smtClean="0"/>
              <a:t>Still good? Maybe not…</a:t>
            </a:r>
          </a:p>
          <a:p>
            <a:pPr lvl="1"/>
            <a:r>
              <a:rPr lang="en-US" dirty="0" smtClean="0"/>
              <a:t>Doesn’t work for current user community</a:t>
            </a:r>
          </a:p>
          <a:p>
            <a:pPr lvl="1"/>
            <a:r>
              <a:rPr lang="en-US" dirty="0" smtClean="0"/>
              <a:t>Very intensive level of effort needed for analysis</a:t>
            </a:r>
          </a:p>
          <a:p>
            <a:pPr>
              <a:spcBef>
                <a:spcPts val="1800"/>
              </a:spcBef>
            </a:pPr>
            <a:r>
              <a:rPr lang="en-US" sz="3600" b="1" dirty="0" smtClean="0"/>
              <a:t>Time to upgrade!</a:t>
            </a:r>
          </a:p>
        </p:txBody>
      </p:sp>
    </p:spTree>
    <p:extLst>
      <p:ext uri="{BB962C8B-B14F-4D97-AF65-F5344CB8AC3E}">
        <p14:creationId xmlns:p14="http://schemas.microsoft.com/office/powerpoint/2010/main" val="591956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Laying the Ground</a:t>
            </a:r>
            <a:endParaRPr lang="en-US" sz="4800" b="1" dirty="0"/>
          </a:p>
        </p:txBody>
      </p:sp>
      <p:sp>
        <p:nvSpPr>
          <p:cNvPr id="3" name="Content Placeholder 2"/>
          <p:cNvSpPr>
            <a:spLocks noGrp="1"/>
          </p:cNvSpPr>
          <p:nvPr>
            <p:ph idx="1"/>
          </p:nvPr>
        </p:nvSpPr>
        <p:spPr/>
        <p:txBody>
          <a:bodyPr>
            <a:normAutofit fontScale="92500"/>
          </a:bodyPr>
          <a:lstStyle/>
          <a:p>
            <a:pPr marL="742950" lvl="2" indent="-342900"/>
            <a:r>
              <a:rPr lang="en-US" sz="3900" b="1" dirty="0" smtClean="0"/>
              <a:t>Library </a:t>
            </a:r>
            <a:r>
              <a:rPr lang="en-US" sz="3900" b="1" dirty="0"/>
              <a:t>administration</a:t>
            </a:r>
          </a:p>
          <a:p>
            <a:pPr marL="742950" lvl="2" indent="-342900"/>
            <a:r>
              <a:rPr lang="en-US" sz="3900" b="1" dirty="0"/>
              <a:t>Liaison librarians to the </a:t>
            </a:r>
            <a:r>
              <a:rPr lang="en-US" sz="3900" b="1" dirty="0" smtClean="0"/>
              <a:t>schools</a:t>
            </a:r>
            <a:endParaRPr lang="en-US" sz="3900" b="1" dirty="0"/>
          </a:p>
          <a:p>
            <a:pPr marL="742950" lvl="2" indent="-342900"/>
            <a:r>
              <a:rPr lang="en-US" sz="3900" b="1" dirty="0" smtClean="0"/>
              <a:t>User communities</a:t>
            </a:r>
          </a:p>
          <a:p>
            <a:pPr marL="1200150" lvl="3" indent="-342900"/>
            <a:r>
              <a:rPr lang="en-US" sz="3500" dirty="0" smtClean="0"/>
              <a:t>Asked them what info they want to see</a:t>
            </a:r>
          </a:p>
          <a:p>
            <a:pPr marL="1200150" lvl="3" indent="-342900"/>
            <a:r>
              <a:rPr lang="en-US" sz="3500" dirty="0" smtClean="0"/>
              <a:t>Asked them to confirm criteria, etc.</a:t>
            </a:r>
          </a:p>
          <a:p>
            <a:pPr marL="1200150" lvl="3" indent="-342900"/>
            <a:r>
              <a:rPr lang="en-US" sz="3500" dirty="0" smtClean="0"/>
              <a:t>Alerted them that this would be a    multi-year process</a:t>
            </a:r>
          </a:p>
          <a:p>
            <a:endParaRPr lang="en-US" dirty="0"/>
          </a:p>
        </p:txBody>
      </p:sp>
    </p:spTree>
    <p:extLst>
      <p:ext uri="{BB962C8B-B14F-4D97-AF65-F5344CB8AC3E}">
        <p14:creationId xmlns:p14="http://schemas.microsoft.com/office/powerpoint/2010/main" val="2819462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Guiding Principles</a:t>
            </a:r>
            <a:endParaRPr lang="en-US" sz="4800" b="1" dirty="0"/>
          </a:p>
        </p:txBody>
      </p:sp>
      <p:sp>
        <p:nvSpPr>
          <p:cNvPr id="3" name="Content Placeholder 2"/>
          <p:cNvSpPr>
            <a:spLocks noGrp="1"/>
          </p:cNvSpPr>
          <p:nvPr>
            <p:ph idx="1"/>
          </p:nvPr>
        </p:nvSpPr>
        <p:spPr/>
        <p:txBody>
          <a:bodyPr>
            <a:normAutofit/>
          </a:bodyPr>
          <a:lstStyle/>
          <a:p>
            <a:pPr lvl="2"/>
            <a:r>
              <a:rPr lang="en-US" sz="4400" dirty="0"/>
              <a:t>Be aware of </a:t>
            </a:r>
            <a:r>
              <a:rPr lang="en-US" sz="4400" dirty="0" smtClean="0"/>
              <a:t>users</a:t>
            </a:r>
          </a:p>
          <a:p>
            <a:pPr lvl="2"/>
            <a:r>
              <a:rPr lang="en-US" sz="4400" dirty="0" smtClean="0"/>
              <a:t>Be </a:t>
            </a:r>
            <a:r>
              <a:rPr lang="en-US" sz="4400" dirty="0"/>
              <a:t>measured and </a:t>
            </a:r>
            <a:r>
              <a:rPr lang="en-US" sz="4400" dirty="0" smtClean="0"/>
              <a:t>thoughtful</a:t>
            </a:r>
            <a:endParaRPr lang="en-US" sz="4400" dirty="0"/>
          </a:p>
          <a:p>
            <a:pPr lvl="2"/>
            <a:r>
              <a:rPr lang="en-US" sz="4400" dirty="0"/>
              <a:t>Be very transparent </a:t>
            </a:r>
            <a:endParaRPr lang="en-US" sz="4400" dirty="0" smtClean="0"/>
          </a:p>
          <a:p>
            <a:pPr lvl="2"/>
            <a:r>
              <a:rPr lang="en-US" sz="4400" dirty="0" smtClean="0"/>
              <a:t>Have good communication</a:t>
            </a:r>
          </a:p>
          <a:p>
            <a:pPr lvl="2"/>
            <a:r>
              <a:rPr lang="en-US" sz="4400" dirty="0" smtClean="0"/>
              <a:t>Minimize the damage</a:t>
            </a:r>
            <a:endParaRPr lang="en-US" sz="4400" dirty="0"/>
          </a:p>
        </p:txBody>
      </p:sp>
    </p:spTree>
    <p:extLst>
      <p:ext uri="{BB962C8B-B14F-4D97-AF65-F5344CB8AC3E}">
        <p14:creationId xmlns:p14="http://schemas.microsoft.com/office/powerpoint/2010/main" val="2084550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Selection of Model</a:t>
            </a:r>
            <a:endParaRPr lang="en-US" sz="4800" b="1" dirty="0"/>
          </a:p>
        </p:txBody>
      </p:sp>
      <p:sp>
        <p:nvSpPr>
          <p:cNvPr id="3" name="Content Placeholder 2"/>
          <p:cNvSpPr>
            <a:spLocks noGrp="1"/>
          </p:cNvSpPr>
          <p:nvPr>
            <p:ph idx="1"/>
          </p:nvPr>
        </p:nvSpPr>
        <p:spPr/>
        <p:txBody>
          <a:bodyPr>
            <a:normAutofit/>
          </a:bodyPr>
          <a:lstStyle/>
          <a:p>
            <a:pPr lvl="0"/>
            <a:r>
              <a:rPr lang="en-US" sz="3600" dirty="0" smtClean="0"/>
              <a:t>Sought a good model evidencing the same principles (transparency, etc.)</a:t>
            </a:r>
          </a:p>
          <a:p>
            <a:pPr>
              <a:spcBef>
                <a:spcPts val="1800"/>
              </a:spcBef>
            </a:pPr>
            <a:r>
              <a:rPr lang="en-US" sz="3600" dirty="0" smtClean="0"/>
              <a:t>Identified </a:t>
            </a:r>
            <a:r>
              <a:rPr lang="en-US" sz="3600" dirty="0"/>
              <a:t>a good model almost </a:t>
            </a:r>
            <a:r>
              <a:rPr lang="en-US" sz="3600" dirty="0" smtClean="0"/>
              <a:t>immediately</a:t>
            </a:r>
          </a:p>
        </p:txBody>
      </p:sp>
      <p:sp>
        <p:nvSpPr>
          <p:cNvPr id="4" name="TextBox 3"/>
          <p:cNvSpPr txBox="1"/>
          <p:nvPr/>
        </p:nvSpPr>
        <p:spPr>
          <a:xfrm>
            <a:off x="741404" y="4191000"/>
            <a:ext cx="7564395" cy="1446550"/>
          </a:xfrm>
          <a:prstGeom prst="rect">
            <a:avLst/>
          </a:prstGeom>
          <a:noFill/>
        </p:spPr>
        <p:txBody>
          <a:bodyPr wrap="square" rtlCol="0">
            <a:spAutoFit/>
          </a:bodyPr>
          <a:lstStyle/>
          <a:p>
            <a:r>
              <a:rPr lang="en-US" sz="8800" b="1" dirty="0">
                <a:ln>
                  <a:solidFill>
                    <a:schemeClr val="tx1"/>
                  </a:solidFill>
                </a:ln>
                <a:solidFill>
                  <a:srgbClr val="C00000"/>
                </a:solidFill>
              </a:rPr>
              <a:t>Thanks, NCSU</a:t>
            </a:r>
            <a:r>
              <a:rPr lang="en-US" sz="8800" b="1" dirty="0" smtClean="0">
                <a:ln>
                  <a:solidFill>
                    <a:schemeClr val="tx1"/>
                  </a:solidFill>
                </a:ln>
                <a:solidFill>
                  <a:srgbClr val="C00000"/>
                </a:solidFill>
              </a:rPr>
              <a:t>!</a:t>
            </a:r>
            <a:endParaRPr lang="en-US" sz="8800" b="1" dirty="0">
              <a:ln>
                <a:solidFill>
                  <a:schemeClr val="tx1"/>
                </a:solidFill>
              </a:ln>
              <a:solidFill>
                <a:srgbClr val="C00000"/>
              </a:solidFill>
            </a:endParaRPr>
          </a:p>
        </p:txBody>
      </p:sp>
    </p:spTree>
    <p:extLst>
      <p:ext uri="{BB962C8B-B14F-4D97-AF65-F5344CB8AC3E}">
        <p14:creationId xmlns:p14="http://schemas.microsoft.com/office/powerpoint/2010/main" val="230226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3"/>
                    </p:tgtEl>
                  </p:cond>
                </p:stCondLst>
                <p:endSync evt="end" delay="0">
                  <p:rtn val="all"/>
                </p:endSync>
                <p:childTnLst>
                  <p:par>
                    <p:cTn id="10" fill="hold">
                      <p:stCondLst>
                        <p:cond delay="0"/>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900" decel="100000" fill="hold"/>
                                        <p:tgtEl>
                                          <p:spTgt spid="4"/>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nextCondLst>
                <p:cond evt="onClick" delay="0">
                  <p:tgtEl>
                    <p:spTgt spid="3"/>
                  </p:tgtEl>
                </p:cond>
              </p:nextCondLst>
            </p:seq>
          </p:childTnLst>
        </p:cTn>
      </p:par>
    </p:tnLst>
    <p:bldLst>
      <p:bldP spid="4" grpId="0"/>
    </p:bldLst>
  </p:timing>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930</TotalTime>
  <Words>2276</Words>
  <Application>Microsoft Office PowerPoint</Application>
  <PresentationFormat>On-screen Show (4:3)</PresentationFormat>
  <Paragraphs>246</Paragraphs>
  <Slides>28</Slides>
  <Notes>26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       The (All Too Familiar!) Journal Cancellation Review: Proven Techniques for Eliciting Quality Feedback  Susan Swogger Christie Degener  UNC Health Sciences Library Chapel Hill, NC</vt:lpstr>
      <vt:lpstr>Or,   How to Make Acquisitions Cuts  and still Keep Your Users Content…  if not Happy </vt:lpstr>
      <vt:lpstr>Background</vt:lpstr>
      <vt:lpstr>Off-Campus Community</vt:lpstr>
      <vt:lpstr>CUT</vt:lpstr>
      <vt:lpstr>Journal Review Models</vt:lpstr>
      <vt:lpstr>Laying the Ground</vt:lpstr>
      <vt:lpstr>Guiding Principles</vt:lpstr>
      <vt:lpstr>Selection of Model</vt:lpstr>
      <vt:lpstr>Feedback Mechanism</vt:lpstr>
      <vt:lpstr>Feedback Content</vt:lpstr>
      <vt:lpstr>Feedback Form</vt:lpstr>
      <vt:lpstr>Journal Review Website</vt:lpstr>
      <vt:lpstr>Publicity</vt:lpstr>
      <vt:lpstr>Triage</vt:lpstr>
      <vt:lpstr>No Feedback Required</vt:lpstr>
      <vt:lpstr>Analysis</vt:lpstr>
      <vt:lpstr>Must Keep!</vt:lpstr>
      <vt:lpstr>Can Cancel!</vt:lpstr>
      <vt:lpstr>Comment Comparisons</vt:lpstr>
      <vt:lpstr>Comment Comparisons</vt:lpstr>
      <vt:lpstr>Analysis Criteria</vt:lpstr>
      <vt:lpstr>Outcomes</vt:lpstr>
      <vt:lpstr>Outcomes</vt:lpstr>
      <vt:lpstr>Community Follow-up</vt:lpstr>
      <vt:lpstr>déjà vu</vt:lpstr>
      <vt:lpstr>Expanded Publicity</vt:lpstr>
      <vt:lpstr>Questions?</vt:lpstr>
    </vt:vector>
  </TitlesOfParts>
  <Company>UNC Chapel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Susan E Swogger</dc:creator>
  <cp:lastModifiedBy>Elizabeth Bernhardt</cp:lastModifiedBy>
  <cp:revision>160</cp:revision>
  <dcterms:created xsi:type="dcterms:W3CDTF">2012-03-07T22:16:24Z</dcterms:created>
  <dcterms:modified xsi:type="dcterms:W3CDTF">2012-05-09T15:51:35Z</dcterms:modified>
</cp:coreProperties>
</file>